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93" r:id="rId3"/>
    <p:sldId id="259" r:id="rId4"/>
    <p:sldId id="260" r:id="rId5"/>
    <p:sldId id="261" r:id="rId6"/>
    <p:sldId id="262" r:id="rId7"/>
    <p:sldId id="263" r:id="rId8"/>
    <p:sldId id="290" r:id="rId9"/>
    <p:sldId id="295" r:id="rId10"/>
    <p:sldId id="258" r:id="rId11"/>
    <p:sldId id="264" r:id="rId12"/>
    <p:sldId id="265" r:id="rId13"/>
    <p:sldId id="266" r:id="rId14"/>
    <p:sldId id="267" r:id="rId15"/>
    <p:sldId id="291" r:id="rId16"/>
    <p:sldId id="269" r:id="rId17"/>
    <p:sldId id="270" r:id="rId18"/>
    <p:sldId id="271" r:id="rId19"/>
    <p:sldId id="294" r:id="rId20"/>
    <p:sldId id="272" r:id="rId21"/>
    <p:sldId id="29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6" r:id="rId35"/>
    <p:sldId id="285" r:id="rId36"/>
    <p:sldId id="287" r:id="rId37"/>
    <p:sldId id="288" r:id="rId38"/>
    <p:sldId id="289" r:id="rId39"/>
    <p:sldId id="296" r:id="rId4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D9FF"/>
    <a:srgbClr val="F0E3D8"/>
    <a:srgbClr val="F3E3D5"/>
    <a:srgbClr val="FF0000"/>
    <a:srgbClr val="E6DDD2"/>
    <a:srgbClr val="DDD2C3"/>
    <a:srgbClr val="D9FFEC"/>
    <a:srgbClr val="C1FFE0"/>
    <a:srgbClr val="99FFCC"/>
    <a:srgbClr val="D9FFF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18" autoAdjust="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7788" cy="7373778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194697-14F8-4A1E-8F0E-2DB1A0E91ADE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EAB9C-55BA-4523-A880-9AE57E5233C5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smtClean="0"/>
              <a:t>time-tag events: conteo de fotones</a:t>
            </a:r>
          </a:p>
          <a:p>
            <a:r>
              <a:rPr lang="es-ES" smtClean="0"/>
              <a:t>binned event data: Cherenkov telescope en cubos</a:t>
            </a:r>
          </a:p>
          <a:p>
            <a:r>
              <a:rPr lang="es-ES" smtClean="0"/>
              <a:t>time-to-spill events: time to accumulate a fixed number of counts (gamma ray bursts)</a:t>
            </a:r>
          </a:p>
          <a:p>
            <a:r>
              <a:rPr lang="es-ES" smtClean="0"/>
              <a:t>supersmoother approach: local linear regression</a:t>
            </a:r>
            <a:endParaRPr lang="es-AR" smtClean="0"/>
          </a:p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BEAB9C-55BA-4523-A880-9AE57E5233C5}" type="slidenum">
              <a:rPr lang="es-AR" smtClean="0"/>
              <a:pPr/>
              <a:t>2</a:t>
            </a:fld>
            <a:endParaRPr lang="es-A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F3665-CEF0-4B22-9C98-E93AB5142C5C}" type="datetimeFigureOut">
              <a:rPr lang="es-AR" smtClean="0"/>
              <a:pPr/>
              <a:t>12/11/2019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CFC05-5B3D-4C5A-A5E5-4CB3E248C81E}" type="slidenum">
              <a:rPr lang="es-AR" smtClean="0"/>
              <a:pPr/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63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67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8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626160" y="772160"/>
            <a:ext cx="7278320" cy="92333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5400" b="1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Rounded MT Bold" pitchFamily="34" charset="0"/>
              </a:rPr>
              <a:t>Analysis techniques</a:t>
            </a:r>
            <a:endParaRPr lang="es-AR" sz="5400" b="1">
              <a:ln w="11430"/>
              <a:solidFill>
                <a:schemeClr val="bg2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Rounded MT Bold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35120" y="1981200"/>
            <a:ext cx="3813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i="1" smtClean="0">
                <a:latin typeface="Century Gothic" pitchFamily="34" charset="0"/>
              </a:rPr>
              <a:t>Daniel Diego Carpintero</a:t>
            </a:r>
            <a:endParaRPr lang="es-AR" sz="2400" i="1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538480" y="2692400"/>
            <a:ext cx="75616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2400" i="1" smtClean="0">
                <a:latin typeface="Century Gothic" pitchFamily="34" charset="0"/>
              </a:rPr>
              <a:t>Facultad de Ciencias Astronómicas y Geofísicas,</a:t>
            </a:r>
          </a:p>
          <a:p>
            <a:pPr algn="r"/>
            <a:r>
              <a:rPr lang="es-ES" sz="2400" i="1" smtClean="0">
                <a:latin typeface="Century Gothic" pitchFamily="34" charset="0"/>
              </a:rPr>
              <a:t>Universidad Nacional de La Plata</a:t>
            </a:r>
          </a:p>
          <a:p>
            <a:pPr algn="r"/>
            <a:r>
              <a:rPr lang="es-ES" sz="2400" i="1" smtClean="0">
                <a:latin typeface="Century Gothic" pitchFamily="34" charset="0"/>
              </a:rPr>
              <a:t>Instituto de Astrofísica de La Plata (Conicet-UNLP)</a:t>
            </a:r>
            <a:endParaRPr lang="es-AR" sz="2400" i="1">
              <a:latin typeface="Century Gothic" pitchFamily="34" charset="0"/>
            </a:endParaRPr>
          </a:p>
        </p:txBody>
      </p:sp>
      <p:pic>
        <p:nvPicPr>
          <p:cNvPr id="6" name="5 Imagen" descr="41. convolución observada2.jpg"/>
          <p:cNvPicPr>
            <a:picLocks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572000" y="4491990"/>
            <a:ext cx="4114800" cy="1982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4791" y="350874"/>
            <a:ext cx="76177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smtClean="0">
                <a:latin typeface="Century Gothic" pitchFamily="34" charset="0"/>
              </a:rPr>
              <a:t>Power spectrum: "positive real-valued function that </a:t>
            </a:r>
          </a:p>
          <a:p>
            <a:r>
              <a:rPr lang="es-ES" i="1" smtClean="0">
                <a:latin typeface="Century Gothic" pitchFamily="34" charset="0"/>
              </a:rPr>
              <a:t>quantifies the contribution of each frequency 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i="1" smtClean="0">
                <a:latin typeface="Century Gothic" pitchFamily="34" charset="0"/>
              </a:rPr>
              <a:t> to the total signal"</a:t>
            </a:r>
            <a:endParaRPr lang="es-AR" i="1"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638460" y="1026546"/>
            <a:ext cx="1866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>
                <a:latin typeface="Batik Regular" pitchFamily="2" charset="0"/>
              </a:rPr>
              <a:t>Examples:</a:t>
            </a:r>
            <a:endParaRPr lang="es-AR" sz="2400" b="1">
              <a:latin typeface="Batik Regular" pitchFamily="2" charset="0"/>
            </a:endParaRPr>
          </a:p>
        </p:txBody>
      </p:sp>
      <p:pic>
        <p:nvPicPr>
          <p:cNvPr id="10" name="9 Imagen" descr="25. gaussiana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0240" y="4082607"/>
            <a:ext cx="4114800" cy="2151380"/>
          </a:xfrm>
          <a:prstGeom prst="rect">
            <a:avLst/>
          </a:prstGeom>
        </p:spPr>
      </p:pic>
      <p:pic>
        <p:nvPicPr>
          <p:cNvPr id="14" name="13 Imagen" descr="23. coseno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354" y="1565728"/>
            <a:ext cx="4114800" cy="2151380"/>
          </a:xfrm>
          <a:prstGeom prst="rect">
            <a:avLst/>
          </a:prstGeom>
        </p:spPr>
      </p:pic>
      <p:pic>
        <p:nvPicPr>
          <p:cNvPr id="8" name="7 Imagen" descr="24. coseno transf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3568" y="1564753"/>
            <a:ext cx="4114800" cy="2151380"/>
          </a:xfrm>
          <a:prstGeom prst="rect">
            <a:avLst/>
          </a:prstGeom>
        </p:spPr>
      </p:pic>
      <p:pic>
        <p:nvPicPr>
          <p:cNvPr id="9" name="8 Imagen" descr="26. gaussiana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6481" y="4090069"/>
            <a:ext cx="4114800" cy="215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 descr="29. Dirac comb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003" y="4255513"/>
            <a:ext cx="4114800" cy="2151380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84031" y="406062"/>
            <a:ext cx="279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>
                <a:latin typeface="Batik Regular" pitchFamily="2" charset="0"/>
              </a:rPr>
              <a:t>More examples:</a:t>
            </a:r>
            <a:endParaRPr lang="es-AR" sz="2400" b="1">
              <a:latin typeface="Batik Regular" pitchFamily="2" charset="0"/>
            </a:endParaRPr>
          </a:p>
        </p:txBody>
      </p:sp>
      <p:pic>
        <p:nvPicPr>
          <p:cNvPr id="12" name="11 Imagen" descr="30. Dirac comb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9754" y="4265386"/>
            <a:ext cx="4114800" cy="2151380"/>
          </a:xfrm>
          <a:prstGeom prst="rect">
            <a:avLst/>
          </a:prstGeom>
        </p:spPr>
      </p:pic>
      <p:pic>
        <p:nvPicPr>
          <p:cNvPr id="7" name="6 Imagen" descr="27. top hat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8664" y="1330826"/>
            <a:ext cx="4114800" cy="2151380"/>
          </a:xfrm>
          <a:prstGeom prst="rect">
            <a:avLst/>
          </a:prstGeom>
        </p:spPr>
      </p:pic>
      <p:pic>
        <p:nvPicPr>
          <p:cNvPr id="9" name="8 Imagen" descr="28. sinc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6472" y="1330827"/>
            <a:ext cx="4114800" cy="215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812465" y="545805"/>
            <a:ext cx="2305439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smtClean="0">
                <a:solidFill>
                  <a:srgbClr val="002060"/>
                </a:solidFill>
                <a:latin typeface="Century Gothic" pitchFamily="34" charset="0"/>
              </a:rPr>
              <a:t>Convolution</a:t>
            </a:r>
            <a:endParaRPr lang="es-AR" sz="280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3" name="2 Imagen" descr="31. convolució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0893" y="1411229"/>
            <a:ext cx="3782568" cy="679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3 Imagen" descr="32. teorema conv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7500" y="3209954"/>
            <a:ext cx="2630424" cy="4968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 descr="33. corolari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9970" y="5133981"/>
            <a:ext cx="2740152" cy="624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 descr="34. ventana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14879" y="2775630"/>
            <a:ext cx="2356104" cy="4419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 descr="35. ventana transf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87819" y="4030595"/>
            <a:ext cx="3416808" cy="5516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7 CuadroTexto"/>
          <p:cNvSpPr txBox="1"/>
          <p:nvPr/>
        </p:nvSpPr>
        <p:spPr>
          <a:xfrm>
            <a:off x="598714" y="2296886"/>
            <a:ext cx="2903359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smtClean="0">
                <a:solidFill>
                  <a:srgbClr val="002060"/>
                </a:solidFill>
                <a:latin typeface="Century Gothic" pitchFamily="34" charset="0"/>
              </a:rPr>
              <a:t>Convolution theorem:</a:t>
            </a:r>
            <a:endParaRPr lang="es-AR" sz="200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197428" y="4354286"/>
            <a:ext cx="1317990" cy="40011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000" smtClean="0">
                <a:solidFill>
                  <a:srgbClr val="002060"/>
                </a:solidFill>
                <a:latin typeface="Century Gothic" pitchFamily="34" charset="0"/>
              </a:rPr>
              <a:t>Corolary:</a:t>
            </a:r>
            <a:endParaRPr lang="es-AR" sz="200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sp>
        <p:nvSpPr>
          <p:cNvPr id="11" name="10 Forma libre"/>
          <p:cNvSpPr/>
          <p:nvPr/>
        </p:nvSpPr>
        <p:spPr>
          <a:xfrm>
            <a:off x="3298363" y="1337129"/>
            <a:ext cx="2607128" cy="4933042"/>
          </a:xfrm>
          <a:custGeom>
            <a:avLst/>
            <a:gdLst>
              <a:gd name="connsiteX0" fmla="*/ 0 w 2607128"/>
              <a:gd name="connsiteY0" fmla="*/ 4933042 h 4933042"/>
              <a:gd name="connsiteX1" fmla="*/ 1055914 w 2607128"/>
              <a:gd name="connsiteY1" fmla="*/ 3485242 h 4933042"/>
              <a:gd name="connsiteX2" fmla="*/ 1153885 w 2607128"/>
              <a:gd name="connsiteY2" fmla="*/ 1939471 h 4933042"/>
              <a:gd name="connsiteX3" fmla="*/ 2373085 w 2607128"/>
              <a:gd name="connsiteY3" fmla="*/ 306614 h 4933042"/>
              <a:gd name="connsiteX4" fmla="*/ 2558142 w 2607128"/>
              <a:gd name="connsiteY4" fmla="*/ 99785 h 4933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07128" h="4933042">
                <a:moveTo>
                  <a:pt x="0" y="4933042"/>
                </a:moveTo>
                <a:cubicBezTo>
                  <a:pt x="431800" y="4458606"/>
                  <a:pt x="863600" y="3984170"/>
                  <a:pt x="1055914" y="3485242"/>
                </a:cubicBezTo>
                <a:cubicBezTo>
                  <a:pt x="1248228" y="2986314"/>
                  <a:pt x="934357" y="2469242"/>
                  <a:pt x="1153885" y="1939471"/>
                </a:cubicBezTo>
                <a:cubicBezTo>
                  <a:pt x="1373413" y="1409700"/>
                  <a:pt x="2139042" y="613228"/>
                  <a:pt x="2373085" y="306614"/>
                </a:cubicBezTo>
                <a:cubicBezTo>
                  <a:pt x="2607128" y="0"/>
                  <a:pt x="2582635" y="49892"/>
                  <a:pt x="2558142" y="99785"/>
                </a:cubicBezTo>
              </a:path>
            </a:pathLst>
          </a:custGeom>
          <a:ln w="762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4528458" y="5271228"/>
            <a:ext cx="4397828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power spectrum is </a:t>
            </a:r>
            <a:r>
              <a:rPr lang="es-ES" sz="2400" b="1" i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always</a:t>
            </a:r>
            <a:r>
              <a:rPr lang="es-ES" sz="2400" b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convoluted with the observing window</a:t>
            </a:r>
            <a:endParaRPr lang="es-ES" sz="2400" b="1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Elipse"/>
          <p:cNvSpPr/>
          <p:nvPr/>
        </p:nvSpPr>
        <p:spPr>
          <a:xfrm>
            <a:off x="6629400" y="224245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2090057" y="2242457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1 Imagen" descr="36. señal seno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2014" y="371354"/>
            <a:ext cx="4114800" cy="1844040"/>
          </a:xfrm>
          <a:prstGeom prst="rect">
            <a:avLst/>
          </a:prstGeom>
        </p:spPr>
      </p:pic>
      <p:pic>
        <p:nvPicPr>
          <p:cNvPr id="6" name="5 Imagen" descr="39. señal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95042" y="371354"/>
            <a:ext cx="4114800" cy="1844040"/>
          </a:xfrm>
          <a:prstGeom prst="rect">
            <a:avLst/>
          </a:prstGeom>
        </p:spPr>
      </p:pic>
      <p:pic>
        <p:nvPicPr>
          <p:cNvPr id="3" name="2 Imagen" descr="37. ventana cuadrada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331" y="2628746"/>
            <a:ext cx="4114800" cy="1844040"/>
          </a:xfrm>
          <a:prstGeom prst="rect">
            <a:avLst/>
          </a:prstGeom>
        </p:spPr>
      </p:pic>
      <p:pic>
        <p:nvPicPr>
          <p:cNvPr id="7" name="6 Imagen" descr="40. ventana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9852" y="2628746"/>
            <a:ext cx="4114800" cy="1844040"/>
          </a:xfrm>
          <a:prstGeom prst="rect">
            <a:avLst/>
          </a:prstGeom>
        </p:spPr>
      </p:pic>
      <p:pic>
        <p:nvPicPr>
          <p:cNvPr id="5" name="4 Imagen" descr="38. pointwise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761" y="4875251"/>
            <a:ext cx="4114800" cy="1844040"/>
          </a:xfrm>
          <a:prstGeom prst="rect">
            <a:avLst/>
          </a:prstGeom>
        </p:spPr>
      </p:pic>
      <p:pic>
        <p:nvPicPr>
          <p:cNvPr id="8" name="7 Imagen" descr="41. convolución observada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5170" y="4875251"/>
            <a:ext cx="4114800" cy="1844040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73146" y="-40259"/>
            <a:ext cx="1680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>
                <a:latin typeface="Batik Regular" pitchFamily="2" charset="0"/>
              </a:rPr>
              <a:t>Example:</a:t>
            </a:r>
            <a:endParaRPr lang="es-AR" sz="2400" b="1">
              <a:latin typeface="Batik Regular" pitchFamily="2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057399" y="2057390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×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618515" y="2166249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*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2100942" y="4495800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CuadroTexto"/>
          <p:cNvSpPr txBox="1"/>
          <p:nvPr/>
        </p:nvSpPr>
        <p:spPr>
          <a:xfrm>
            <a:off x="2057400" y="431073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6640400" y="449579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CuadroTexto"/>
          <p:cNvSpPr txBox="1"/>
          <p:nvPr/>
        </p:nvSpPr>
        <p:spPr>
          <a:xfrm>
            <a:off x="6596858" y="4310729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3" grpId="0"/>
      <p:bldP spid="14" grpId="0"/>
      <p:bldP spid="17" grpId="0" animBg="1"/>
      <p:bldP spid="18" grpId="0"/>
      <p:bldP spid="19" grpId="0" animBg="1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. señal gaus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478" y="364669"/>
            <a:ext cx="4114800" cy="1844040"/>
          </a:xfrm>
          <a:prstGeom prst="rect">
            <a:avLst/>
          </a:prstGeom>
        </p:spPr>
      </p:pic>
      <p:pic>
        <p:nvPicPr>
          <p:cNvPr id="5" name="4 Imagen" descr="45. señal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9740" y="364669"/>
            <a:ext cx="4114800" cy="1844040"/>
          </a:xfrm>
          <a:prstGeom prst="rect">
            <a:avLst/>
          </a:prstGeom>
        </p:spPr>
      </p:pic>
      <p:pic>
        <p:nvPicPr>
          <p:cNvPr id="3" name="2 Imagen" descr="43. ventana peine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4911" y="2637992"/>
            <a:ext cx="4114800" cy="1844040"/>
          </a:xfrm>
          <a:prstGeom prst="rect">
            <a:avLst/>
          </a:prstGeom>
        </p:spPr>
      </p:pic>
      <p:pic>
        <p:nvPicPr>
          <p:cNvPr id="6" name="5 Imagen" descr="46. window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519" y="2637992"/>
            <a:ext cx="4114800" cy="1844040"/>
          </a:xfrm>
          <a:prstGeom prst="rect">
            <a:avLst/>
          </a:prstGeom>
        </p:spPr>
      </p:pic>
      <p:pic>
        <p:nvPicPr>
          <p:cNvPr id="4" name="3 Imagen" descr="44. pointwise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462" y="4889543"/>
            <a:ext cx="4114800" cy="1844040"/>
          </a:xfrm>
          <a:prstGeom prst="rect">
            <a:avLst/>
          </a:prstGeom>
        </p:spPr>
      </p:pic>
      <p:pic>
        <p:nvPicPr>
          <p:cNvPr id="7" name="6 Imagen" descr="47. observed transf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9734" y="4889543"/>
            <a:ext cx="4114800" cy="184404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73146" y="-40259"/>
            <a:ext cx="3167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>
                <a:latin typeface="Batik Regular" pitchFamily="2" charset="0"/>
              </a:rPr>
              <a:t>Another example:</a:t>
            </a:r>
            <a:endParaRPr lang="es-AR" sz="2400" b="1">
              <a:latin typeface="Batik Regular" pitchFamily="2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629400" y="224245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2090057" y="2242457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2100942" y="4495800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6640400" y="449579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2057399" y="2057390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×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618515" y="2166249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*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57400" y="431073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96858" y="4310729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. señal gaus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478" y="364669"/>
            <a:ext cx="4114800" cy="1844040"/>
          </a:xfrm>
          <a:prstGeom prst="rect">
            <a:avLst/>
          </a:prstGeom>
        </p:spPr>
      </p:pic>
      <p:pic>
        <p:nvPicPr>
          <p:cNvPr id="5" name="4 Imagen" descr="45. señal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9740" y="364669"/>
            <a:ext cx="4114800" cy="1844040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573146" y="-40259"/>
            <a:ext cx="3911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smtClean="0">
                <a:latin typeface="Batik Regular" pitchFamily="2" charset="0"/>
              </a:rPr>
              <a:t>Yet another example:</a:t>
            </a:r>
            <a:endParaRPr lang="es-AR" sz="2400" b="1">
              <a:latin typeface="Batik Regular" pitchFamily="2" charset="0"/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6629400" y="224245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2090057" y="2242457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2100942" y="4495800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6640400" y="449579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2057399" y="2057390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×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618515" y="2166249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*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2057400" y="431073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6596858" y="4310729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pic>
        <p:nvPicPr>
          <p:cNvPr id="20" name="19 Imagen" descr="48. new window comb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9459" y="2629237"/>
            <a:ext cx="4114800" cy="1844040"/>
          </a:xfrm>
          <a:prstGeom prst="rect">
            <a:avLst/>
          </a:prstGeom>
        </p:spPr>
      </p:pic>
      <p:pic>
        <p:nvPicPr>
          <p:cNvPr id="21" name="20 Imagen" descr="50. new window comb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7096" y="2634300"/>
            <a:ext cx="4114800" cy="1844040"/>
          </a:xfrm>
          <a:prstGeom prst="rect">
            <a:avLst/>
          </a:prstGeom>
        </p:spPr>
      </p:pic>
      <p:pic>
        <p:nvPicPr>
          <p:cNvPr id="22" name="21 Imagen" descr="49. new observed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0356" y="4894944"/>
            <a:ext cx="4114800" cy="1844040"/>
          </a:xfrm>
          <a:prstGeom prst="rect">
            <a:avLst/>
          </a:prstGeom>
        </p:spPr>
      </p:pic>
      <p:pic>
        <p:nvPicPr>
          <p:cNvPr id="23" name="22 Imagen" descr="51. new observed transf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9739" y="4873172"/>
            <a:ext cx="4114800" cy="1844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580067" y="214930"/>
            <a:ext cx="3305713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320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The Nyquist limit</a:t>
            </a:r>
            <a:endParaRPr lang="es-AR" sz="320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035343" y="1048573"/>
            <a:ext cx="5847401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smtClean="0">
                <a:latin typeface="Batik Regular" pitchFamily="2" charset="0"/>
              </a:rPr>
              <a:t>Only a function whose Fourier transform can fit entirely between the teeth of the comb is able to be fully recovered.</a:t>
            </a:r>
            <a:endParaRPr lang="es-AR" sz="2000">
              <a:latin typeface="Batik Regular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53142" y="2906487"/>
            <a:ext cx="5529942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Therefore, with a sampling rate of </a:t>
            </a:r>
            <a:r>
              <a:rPr lang="es-ES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2</a:t>
            </a:r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π</a:t>
            </a:r>
            <a:r>
              <a:rPr lang="es-ES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/T = </a:t>
            </a:r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ω</a:t>
            </a:r>
            <a:r>
              <a:rPr lang="es-ES" sz="2000" baseline="-25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0</a:t>
            </a:r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, the signal should be band-limited between frequencies </a:t>
            </a:r>
            <a:r>
              <a:rPr lang="es-ES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±</a:t>
            </a:r>
            <a:r>
              <a:rPr lang="el-GR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ω</a:t>
            </a:r>
            <a:r>
              <a:rPr lang="es-ES" sz="2000" baseline="-25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0</a:t>
            </a:r>
            <a:r>
              <a:rPr lang="es-ES" sz="2000" smtClean="0">
                <a:solidFill>
                  <a:schemeClr val="accent6">
                    <a:lumMod val="50000"/>
                  </a:schemeClr>
                </a:solidFill>
                <a:latin typeface="Batik Regular" pitchFamily="2" charset="0"/>
              </a:rPr>
              <a:t>/2</a:t>
            </a:r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.</a:t>
            </a:r>
            <a:endParaRPr lang="es-AR" sz="2000">
              <a:solidFill>
                <a:schemeClr val="dk1"/>
              </a:solidFill>
              <a:latin typeface="Batik Regular" pitchFamily="2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70110" y="5111979"/>
            <a:ext cx="8414656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Nyquist sampling theorem (from the other direction): to fully represent the frequency content of a band-limited signal ±</a:t>
            </a:r>
            <a:r>
              <a:rPr lang="el-GR" sz="2000" smtClean="0">
                <a:solidFill>
                  <a:schemeClr val="dk1"/>
                </a:solidFill>
                <a:latin typeface="Calibri"/>
              </a:rPr>
              <a:t>ω</a:t>
            </a:r>
            <a:r>
              <a:rPr lang="es-ES" sz="2000" baseline="-25000" smtClean="0">
                <a:solidFill>
                  <a:schemeClr val="dk1"/>
                </a:solidFill>
                <a:latin typeface="Calibri"/>
              </a:rPr>
              <a:t>0</a:t>
            </a:r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, we must sample the data with a rate of at least </a:t>
            </a:r>
            <a:r>
              <a:rPr lang="es-ES" sz="2000" smtClean="0">
                <a:latin typeface="Batik Regular" pitchFamily="2" charset="0"/>
              </a:rPr>
              <a:t>ω</a:t>
            </a:r>
            <a:r>
              <a:rPr lang="es-ES" sz="2000" baseline="-25000" smtClean="0">
                <a:latin typeface="Batik Regular" pitchFamily="2" charset="0"/>
              </a:rPr>
              <a:t>Ny</a:t>
            </a:r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 = 2</a:t>
            </a:r>
            <a:r>
              <a:rPr lang="el-GR" sz="2000" smtClean="0">
                <a:solidFill>
                  <a:schemeClr val="dk1"/>
                </a:solidFill>
                <a:latin typeface="Calibri"/>
              </a:rPr>
              <a:t>ω</a:t>
            </a:r>
            <a:r>
              <a:rPr lang="es-ES" sz="2000" baseline="-25000" smtClean="0">
                <a:solidFill>
                  <a:schemeClr val="dk1"/>
                </a:solidFill>
                <a:latin typeface="Calibri"/>
              </a:rPr>
              <a:t>0</a:t>
            </a:r>
            <a:r>
              <a:rPr lang="es-ES" sz="2000" smtClean="0">
                <a:solidFill>
                  <a:schemeClr val="dk1"/>
                </a:solidFill>
                <a:latin typeface="Batik Regular" pitchFamily="2" charset="0"/>
              </a:rPr>
              <a:t>.</a:t>
            </a:r>
            <a:endParaRPr lang="es-AR" sz="2000">
              <a:solidFill>
                <a:schemeClr val="dk1"/>
              </a:solidFill>
              <a:latin typeface="Batik Regular" pitchFamily="2" charset="0"/>
            </a:endParaRPr>
          </a:p>
        </p:txBody>
      </p:sp>
      <p:pic>
        <p:nvPicPr>
          <p:cNvPr id="6" name="5 Imagen" descr="47. observed transf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370114"/>
            <a:ext cx="2057400" cy="922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6 Imagen" descr="51. new observed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6710" y="1433287"/>
            <a:ext cx="2057400" cy="9220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7 Imagen" descr="29. Dirac comb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40285" y="2677085"/>
            <a:ext cx="2057400" cy="922020"/>
          </a:xfrm>
          <a:prstGeom prst="rect">
            <a:avLst/>
          </a:prstGeom>
        </p:spPr>
      </p:pic>
      <p:pic>
        <p:nvPicPr>
          <p:cNvPr id="10" name="9 Imagen" descr="30. Dirac comb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40285" y="3753758"/>
            <a:ext cx="2057400" cy="922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Elipse"/>
          <p:cNvSpPr/>
          <p:nvPr/>
        </p:nvSpPr>
        <p:spPr>
          <a:xfrm>
            <a:off x="3886317" y="5823858"/>
            <a:ext cx="457084" cy="23948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3951630" y="5290457"/>
            <a:ext cx="304686" cy="217709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393404" y="180753"/>
            <a:ext cx="5969904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The discrete Fourier transform</a:t>
            </a:r>
            <a:endParaRPr lang="es-AR" sz="320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47328" y="997688"/>
            <a:ext cx="8326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Let f(t)</a:t>
            </a:r>
            <a:r>
              <a:rPr lang="es-ES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be an infinitely long and continuous signal, but observed at a regular grid with spacing </a:t>
            </a:r>
            <a:r>
              <a:rPr lang="el-GR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Δ</a:t>
            </a:r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t:</a:t>
            </a:r>
            <a:endParaRPr lang="es-AR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5" name="4 Imagen" descr="52. eq obs with com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23175" y="1827601"/>
            <a:ext cx="2758440" cy="5699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206322" y="4300111"/>
            <a:ext cx="6773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In the real world: finite number </a:t>
            </a:r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N </a:t>
            </a:r>
            <a:r>
              <a:rPr lang="es-ES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of samples </a:t>
            </a:r>
          </a:p>
          <a:p>
            <a:r>
              <a:rPr lang="es-ES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	→  </a:t>
            </a:r>
            <a:r>
              <a:rPr lang="es-ES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apply rectangular window function of width</a:t>
            </a:r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 N</a:t>
            </a:r>
            <a:r>
              <a:rPr lang="el-GR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Δ</a:t>
            </a:r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t</a:t>
            </a:r>
            <a:endParaRPr lang="es-AR" i="1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38145" y="2434602"/>
            <a:ext cx="2882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The Fourier transform:</a:t>
            </a:r>
            <a:endParaRPr lang="es-AR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6" name="15 Imagen" descr="53. eq transf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8441" y="3208452"/>
            <a:ext cx="4258056" cy="8778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16 Imagen" descr="54. eq transf 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5764" y="3197924"/>
            <a:ext cx="6556248" cy="844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17 Imagen" descr="55. N sample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16950" y="5340892"/>
            <a:ext cx="3544824" cy="7345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3" grpId="0"/>
      <p:bldP spid="7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Elipse"/>
          <p:cNvSpPr/>
          <p:nvPr/>
        </p:nvSpPr>
        <p:spPr>
          <a:xfrm>
            <a:off x="4271223" y="4054848"/>
            <a:ext cx="435312" cy="25036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Elipse"/>
          <p:cNvSpPr/>
          <p:nvPr/>
        </p:nvSpPr>
        <p:spPr>
          <a:xfrm>
            <a:off x="2079286" y="4079380"/>
            <a:ext cx="598599" cy="35922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9" name="8 Imagen" descr="56. delta omeg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69031" y="3297635"/>
            <a:ext cx="1700784" cy="6248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4 CuadroTexto"/>
          <p:cNvSpPr txBox="1"/>
          <p:nvPr/>
        </p:nvSpPr>
        <p:spPr>
          <a:xfrm>
            <a:off x="1719942" y="6071191"/>
            <a:ext cx="658284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Note: optimal spacing in terms of both the Nyquist sampling  and the effect of the finite observing window.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17689" y="2537925"/>
            <a:ext cx="79925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Nyquist: any two powers at frequencies within 2</a:t>
            </a:r>
            <a:r>
              <a:rPr lang="el-GR" smtClean="0">
                <a:latin typeface="Century Gothic" pitchFamily="34" charset="0"/>
              </a:rPr>
              <a:t>π</a:t>
            </a:r>
            <a:r>
              <a:rPr lang="es-ES" smtClean="0">
                <a:latin typeface="Century Gothic" pitchFamily="34" charset="0"/>
              </a:rPr>
              <a:t>/(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s-ES" i="1" smtClean="0">
                <a:latin typeface="Century Gothic" pitchFamily="34" charset="0"/>
              </a:rPr>
              <a:t>t</a:t>
            </a:r>
            <a:r>
              <a:rPr lang="es-ES" smtClean="0">
                <a:latin typeface="Century Gothic" pitchFamily="34" charset="0"/>
              </a:rPr>
              <a:t>) of each other will not be independent → we should space our frequencies with 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 ≥ 2</a:t>
            </a:r>
            <a:r>
              <a:rPr lang="el-GR" smtClean="0">
                <a:latin typeface="Century Gothic" pitchFamily="34" charset="0"/>
              </a:rPr>
              <a:t>π</a:t>
            </a:r>
            <a:r>
              <a:rPr lang="es-ES" smtClean="0">
                <a:latin typeface="Century Gothic" pitchFamily="34" charset="0"/>
              </a:rPr>
              <a:t>/(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s-ES" i="1" smtClean="0">
                <a:latin typeface="Century Gothic" pitchFamily="34" charset="0"/>
              </a:rPr>
              <a:t>t</a:t>
            </a:r>
            <a:r>
              <a:rPr lang="es-ES" smtClean="0">
                <a:latin typeface="Century Gothic" pitchFamily="34" charset="0"/>
              </a:rPr>
              <a:t>) → we sample at 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s-ES" smtClean="0">
                <a:latin typeface="Century Gothic" pitchFamily="34" charset="0"/>
              </a:rPr>
              <a:t> evenly spaced frequencies with:</a:t>
            </a:r>
          </a:p>
          <a:p>
            <a:endParaRPr lang="es-AR"/>
          </a:p>
        </p:txBody>
      </p:sp>
      <p:sp>
        <p:nvSpPr>
          <p:cNvPr id="10" name="9 CuadroTexto"/>
          <p:cNvSpPr txBox="1"/>
          <p:nvPr/>
        </p:nvSpPr>
        <p:spPr>
          <a:xfrm>
            <a:off x="393405" y="180753"/>
            <a:ext cx="4235040" cy="107721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The discrete Fourier transform</a:t>
            </a:r>
            <a:endParaRPr lang="es-AR" sz="320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12" name="11 Imagen" descr="28. sinc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9419" y="1375834"/>
            <a:ext cx="2057400" cy="922020"/>
          </a:xfrm>
          <a:prstGeom prst="rect">
            <a:avLst/>
          </a:prstGeom>
        </p:spPr>
      </p:pic>
      <p:sp>
        <p:nvSpPr>
          <p:cNvPr id="13" name="12 Rectángulo"/>
          <p:cNvSpPr/>
          <p:nvPr/>
        </p:nvSpPr>
        <p:spPr>
          <a:xfrm>
            <a:off x="293511" y="1410469"/>
            <a:ext cx="62161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mtClean="0">
                <a:latin typeface="Century Gothic" pitchFamily="34" charset="0"/>
              </a:rPr>
              <a:t>It is the Fourier transform of the signal sampled at intervals 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s-ES" i="1" smtClean="0">
                <a:latin typeface="Century Gothic" pitchFamily="34" charset="0"/>
              </a:rPr>
              <a:t>t </a:t>
            </a:r>
            <a:r>
              <a:rPr lang="es-ES" smtClean="0">
                <a:latin typeface="Century Gothic" pitchFamily="34" charset="0"/>
              </a:rPr>
              <a:t>and convolved with a sinc function of width 4</a:t>
            </a:r>
            <a:r>
              <a:rPr lang="el-GR" smtClean="0">
                <a:latin typeface="Century Gothic" pitchFamily="34" charset="0"/>
              </a:rPr>
              <a:t>π</a:t>
            </a:r>
            <a:r>
              <a:rPr lang="es-ES" i="1" smtClean="0">
                <a:latin typeface="Century Gothic" pitchFamily="34" charset="0"/>
              </a:rPr>
              <a:t>/T</a:t>
            </a:r>
            <a:r>
              <a:rPr lang="es-ES" smtClean="0">
                <a:latin typeface="Century Gothic" pitchFamily="34" charset="0"/>
              </a:rPr>
              <a:t> = 4</a:t>
            </a:r>
            <a:r>
              <a:rPr lang="el-GR" smtClean="0">
                <a:latin typeface="Century Gothic" pitchFamily="34" charset="0"/>
              </a:rPr>
              <a:t>π</a:t>
            </a:r>
            <a:r>
              <a:rPr lang="es-ES" smtClean="0">
                <a:latin typeface="Century Gothic" pitchFamily="34" charset="0"/>
              </a:rPr>
              <a:t>/(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s-ES" i="1" smtClean="0">
                <a:latin typeface="Century Gothic" pitchFamily="34" charset="0"/>
              </a:rPr>
              <a:t>t</a:t>
            </a:r>
            <a:r>
              <a:rPr lang="es-ES" smtClean="0">
                <a:latin typeface="Century Gothic" pitchFamily="34" charset="0"/>
              </a:rPr>
              <a:t>)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6141493" y="4525779"/>
            <a:ext cx="2795678" cy="13849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2800" b="1" i="1" smtClean="0">
                <a:ln w="50800"/>
                <a:solidFill>
                  <a:schemeClr val="bg2">
                    <a:lumMod val="50000"/>
                  </a:schemeClr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discrete Fourier transform</a:t>
            </a:r>
            <a:endParaRPr lang="es-ES" sz="2800" b="1" i="1">
              <a:ln w="50800"/>
              <a:solidFill>
                <a:schemeClr val="bg2">
                  <a:lumMod val="50000"/>
                </a:schemeClr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16 Flecha abajo"/>
          <p:cNvSpPr/>
          <p:nvPr/>
        </p:nvSpPr>
        <p:spPr>
          <a:xfrm>
            <a:off x="1796143" y="4539344"/>
            <a:ext cx="54428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Flecha derecha"/>
          <p:cNvSpPr/>
          <p:nvPr/>
        </p:nvSpPr>
        <p:spPr>
          <a:xfrm>
            <a:off x="2819400" y="5312229"/>
            <a:ext cx="468086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9" name="18 Imagen" descr="57. eq con delta omeg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0268" y="3893957"/>
            <a:ext cx="4166616" cy="844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 descr="58. define fk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240" y="4903891"/>
            <a:ext cx="2977896" cy="844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 descr="59. discrete transform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93266" y="4958481"/>
            <a:ext cx="2630424" cy="844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20 Imagen" descr="55. N samples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99176" y="0"/>
            <a:ext cx="3544824" cy="7345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5" grpId="0" animBg="1"/>
      <p:bldP spid="8" grpId="0"/>
      <p:bldP spid="13" grpId="0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578024" y="1908840"/>
            <a:ext cx="203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Fourier methods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78024" y="3775720"/>
            <a:ext cx="2786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Phase-folding methods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578024" y="487221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Least squares methods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78024" y="6074256"/>
            <a:ext cx="2279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Bayesian methods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33944" y="165484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Fourier transform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3733944" y="2011008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Schuster periodogram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3733944" y="272334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Correlation functions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733944" y="2367176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Lomb-Scargle periodogram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733944" y="3079512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Wavelets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230504" y="3472696"/>
            <a:ext cx="1568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String length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4230504" y="3868740"/>
            <a:ext cx="2400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Analysis of variance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4230504" y="4264784"/>
            <a:ext cx="2424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Conditional entropy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780800" y="4780776"/>
            <a:ext cx="3281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Lomb-Scargle periodogram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780800" y="5193392"/>
            <a:ext cx="3130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Supersmoother approach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067944" y="5862672"/>
            <a:ext cx="1752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Phase binning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4067944" y="6245696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Stochastic processes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467360" y="294640"/>
            <a:ext cx="4229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Different kinds of observations/data: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5025995" y="1098317"/>
            <a:ext cx="2371162" cy="369332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b="1" smtClean="0">
                <a:solidFill>
                  <a:schemeClr val="accent2">
                    <a:lumMod val="75000"/>
                  </a:schemeClr>
                </a:solidFill>
                <a:latin typeface="Century Gothic" pitchFamily="34" charset="0"/>
              </a:rPr>
              <a:t> point observations</a:t>
            </a:r>
            <a:endParaRPr lang="es-AR" b="1" smtClean="0">
              <a:solidFill>
                <a:schemeClr val="accent2">
                  <a:lumMod val="75000"/>
                </a:schemeClr>
              </a:solidFill>
              <a:latin typeface="Century Gothic" pitchFamily="34" charset="0"/>
            </a:endParaRPr>
          </a:p>
        </p:txBody>
      </p:sp>
      <p:cxnSp>
        <p:nvCxnSpPr>
          <p:cNvPr id="23" name="22 Conector recto de flecha"/>
          <p:cNvCxnSpPr>
            <a:stCxn id="6" idx="3"/>
            <a:endCxn id="14" idx="1"/>
          </p:cNvCxnSpPr>
          <p:nvPr/>
        </p:nvCxnSpPr>
        <p:spPr>
          <a:xfrm flipV="1">
            <a:off x="3364736" y="3657362"/>
            <a:ext cx="865768" cy="303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23 Conector recto de flecha"/>
          <p:cNvCxnSpPr>
            <a:stCxn id="6" idx="3"/>
            <a:endCxn id="15" idx="1"/>
          </p:cNvCxnSpPr>
          <p:nvPr/>
        </p:nvCxnSpPr>
        <p:spPr>
          <a:xfrm>
            <a:off x="3364736" y="3960386"/>
            <a:ext cx="865768" cy="930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>
            <a:stCxn id="6" idx="3"/>
            <a:endCxn id="16" idx="1"/>
          </p:cNvCxnSpPr>
          <p:nvPr/>
        </p:nvCxnSpPr>
        <p:spPr>
          <a:xfrm>
            <a:off x="3364736" y="3960386"/>
            <a:ext cx="865768" cy="489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 de flecha"/>
          <p:cNvCxnSpPr>
            <a:stCxn id="5" idx="3"/>
            <a:endCxn id="9" idx="1"/>
          </p:cNvCxnSpPr>
          <p:nvPr/>
        </p:nvCxnSpPr>
        <p:spPr>
          <a:xfrm flipV="1">
            <a:off x="2616200" y="1839506"/>
            <a:ext cx="1117744" cy="254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26 Conector recto de flecha"/>
          <p:cNvCxnSpPr>
            <a:stCxn id="5" idx="3"/>
            <a:endCxn id="10" idx="1"/>
          </p:cNvCxnSpPr>
          <p:nvPr/>
        </p:nvCxnSpPr>
        <p:spPr>
          <a:xfrm>
            <a:off x="2616200" y="2093506"/>
            <a:ext cx="1117744" cy="10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27 Conector recto de flecha"/>
          <p:cNvCxnSpPr>
            <a:stCxn id="5" idx="3"/>
            <a:endCxn id="12" idx="1"/>
          </p:cNvCxnSpPr>
          <p:nvPr/>
        </p:nvCxnSpPr>
        <p:spPr>
          <a:xfrm>
            <a:off x="2616200" y="2093506"/>
            <a:ext cx="1117744" cy="4583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>
            <a:stCxn id="5" idx="3"/>
            <a:endCxn id="11" idx="1"/>
          </p:cNvCxnSpPr>
          <p:nvPr/>
        </p:nvCxnSpPr>
        <p:spPr>
          <a:xfrm>
            <a:off x="2616200" y="2093506"/>
            <a:ext cx="1117744" cy="814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Conector recto de flecha"/>
          <p:cNvCxnSpPr>
            <a:stCxn id="5" idx="3"/>
            <a:endCxn id="13" idx="1"/>
          </p:cNvCxnSpPr>
          <p:nvPr/>
        </p:nvCxnSpPr>
        <p:spPr>
          <a:xfrm>
            <a:off x="2616200" y="2093506"/>
            <a:ext cx="1117744" cy="11706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 de flecha"/>
          <p:cNvCxnSpPr>
            <a:stCxn id="7" idx="3"/>
            <a:endCxn id="17" idx="1"/>
          </p:cNvCxnSpPr>
          <p:nvPr/>
        </p:nvCxnSpPr>
        <p:spPr>
          <a:xfrm flipV="1">
            <a:off x="3386336" y="4965442"/>
            <a:ext cx="394464" cy="91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>
            <a:stCxn id="7" idx="3"/>
            <a:endCxn id="18" idx="1"/>
          </p:cNvCxnSpPr>
          <p:nvPr/>
        </p:nvCxnSpPr>
        <p:spPr>
          <a:xfrm>
            <a:off x="3386336" y="5056882"/>
            <a:ext cx="394464" cy="3211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32 Conector recto de flecha"/>
          <p:cNvCxnSpPr>
            <a:stCxn id="8" idx="3"/>
            <a:endCxn id="19" idx="1"/>
          </p:cNvCxnSpPr>
          <p:nvPr/>
        </p:nvCxnSpPr>
        <p:spPr>
          <a:xfrm flipV="1">
            <a:off x="2857500" y="6047338"/>
            <a:ext cx="1210444" cy="21158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33 Conector recto de flecha"/>
          <p:cNvCxnSpPr>
            <a:stCxn id="8" idx="3"/>
            <a:endCxn id="20" idx="1"/>
          </p:cNvCxnSpPr>
          <p:nvPr/>
        </p:nvCxnSpPr>
        <p:spPr>
          <a:xfrm>
            <a:off x="2857500" y="6258922"/>
            <a:ext cx="1210444" cy="1714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34 CuadroTexto"/>
          <p:cNvSpPr txBox="1"/>
          <p:nvPr/>
        </p:nvSpPr>
        <p:spPr>
          <a:xfrm>
            <a:off x="3748121" y="1658384"/>
            <a:ext cx="2031325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Fourier transform</a:t>
            </a:r>
          </a:p>
        </p:txBody>
      </p:sp>
      <p:sp>
        <p:nvSpPr>
          <p:cNvPr id="36" name="35 CuadroTexto"/>
          <p:cNvSpPr txBox="1"/>
          <p:nvPr/>
        </p:nvSpPr>
        <p:spPr>
          <a:xfrm>
            <a:off x="3737488" y="2035816"/>
            <a:ext cx="266451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Schuster periodogram</a:t>
            </a:r>
          </a:p>
        </p:txBody>
      </p:sp>
      <p:sp>
        <p:nvSpPr>
          <p:cNvPr id="37" name="36 CuadroTexto"/>
          <p:cNvSpPr txBox="1"/>
          <p:nvPr/>
        </p:nvSpPr>
        <p:spPr>
          <a:xfrm>
            <a:off x="3737489" y="2402618"/>
            <a:ext cx="328166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Lomb-Scargle periodogram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3787463" y="4789991"/>
            <a:ext cx="328166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Lomb-Scargle periodogram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5025995" y="79023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mtClean="0">
                <a:latin typeface="Century Gothic" pitchFamily="34" charset="0"/>
              </a:rPr>
              <a:t> time-tag events</a:t>
            </a:r>
          </a:p>
        </p:txBody>
      </p:sp>
      <p:sp>
        <p:nvSpPr>
          <p:cNvPr id="40" name="39 Rectángulo"/>
          <p:cNvSpPr/>
          <p:nvPr/>
        </p:nvSpPr>
        <p:spPr>
          <a:xfrm>
            <a:off x="5025995" y="418788"/>
            <a:ext cx="2452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mtClean="0">
                <a:latin typeface="Century Gothic" pitchFamily="34" charset="0"/>
              </a:rPr>
              <a:t> binned event data</a:t>
            </a:r>
          </a:p>
        </p:txBody>
      </p:sp>
      <p:sp>
        <p:nvSpPr>
          <p:cNvPr id="41" name="40 Rectángulo"/>
          <p:cNvSpPr/>
          <p:nvPr/>
        </p:nvSpPr>
        <p:spPr>
          <a:xfrm>
            <a:off x="5025995" y="758553"/>
            <a:ext cx="2393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mtClean="0">
                <a:latin typeface="Century Gothic" pitchFamily="34" charset="0"/>
              </a:rPr>
              <a:t> time-to-spill events</a:t>
            </a:r>
          </a:p>
        </p:txBody>
      </p:sp>
      <p:sp>
        <p:nvSpPr>
          <p:cNvPr id="42" name="41 CuadroTexto"/>
          <p:cNvSpPr txBox="1"/>
          <p:nvPr/>
        </p:nvSpPr>
        <p:spPr>
          <a:xfrm>
            <a:off x="5025995" y="1091844"/>
            <a:ext cx="2375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s-ES" smtClean="0">
                <a:latin typeface="Century Gothic" pitchFamily="34" charset="0"/>
              </a:rPr>
              <a:t> point observations</a:t>
            </a:r>
            <a:endParaRPr lang="es-AR" smtClean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500"/>
                            </p:stCondLst>
                            <p:childTnLst>
                              <p:par>
                                <p:cTn id="1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500"/>
                            </p:stCondLst>
                            <p:childTnLst>
                              <p:par>
                                <p:cTn id="1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0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2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376759" y="3488744"/>
            <a:ext cx="620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Note: 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 continuous. It is the Fourier power spectrum for a continuous signal observed with uniform sampling defined by a Dirac comb.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2895" y="683015"/>
            <a:ext cx="5394425" cy="584775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320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The classical periodogram</a:t>
            </a:r>
            <a:endParaRPr lang="es-AR" sz="320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545812" y="5197802"/>
            <a:ext cx="431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Max 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 to use: the Nyquist frequency.</a:t>
            </a:r>
          </a:p>
          <a:p>
            <a:pPr algn="ctr"/>
            <a:r>
              <a:rPr lang="es-ES" smtClean="0">
                <a:latin typeface="Century Gothic" pitchFamily="34" charset="0"/>
              </a:rPr>
              <a:t>Beyond that → "aliases".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8" name="7 Imagen" descr="59. discrete transform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3576" y="0"/>
            <a:ext cx="2630424" cy="8442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 descr="60. class periodogram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14290" y="2060653"/>
            <a:ext cx="3087624" cy="826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 descr="61. irreg window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445" y="1240258"/>
            <a:ext cx="2959608" cy="7345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 descr="62. irreg observed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8921" y="2898862"/>
            <a:ext cx="3526536" cy="138988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 descr="63. convol irreg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7834" y="5149364"/>
            <a:ext cx="3105912" cy="6614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12 CuadroTexto"/>
          <p:cNvSpPr txBox="1"/>
          <p:nvPr/>
        </p:nvSpPr>
        <p:spPr>
          <a:xfrm>
            <a:off x="311381" y="432644"/>
            <a:ext cx="4538422" cy="584775"/>
          </a:xfrm>
          <a:prstGeom prst="rect">
            <a:avLst/>
          </a:prstGeom>
          <a:solidFill>
            <a:srgbClr val="FF99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3200" smtClean="0">
                <a:solidFill>
                  <a:schemeClr val="accent2">
                    <a:lumMod val="50000"/>
                  </a:schemeClr>
                </a:solidFill>
                <a:latin typeface="Century Gothic" pitchFamily="34" charset="0"/>
              </a:rPr>
              <a:t>Non-uniform sampling</a:t>
            </a:r>
            <a:endParaRPr lang="es-AR" sz="3200">
              <a:solidFill>
                <a:schemeClr val="accent2">
                  <a:lumMod val="5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14" name="13 Flecha derecha"/>
          <p:cNvSpPr/>
          <p:nvPr/>
        </p:nvSpPr>
        <p:spPr>
          <a:xfrm rot="2695379">
            <a:off x="3769868" y="2126053"/>
            <a:ext cx="1508467" cy="546176"/>
          </a:xfrm>
          <a:prstGeom prst="rightArrow">
            <a:avLst/>
          </a:prstGeom>
          <a:solidFill>
            <a:srgbClr val="FF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Flecha derecha"/>
          <p:cNvSpPr/>
          <p:nvPr/>
        </p:nvSpPr>
        <p:spPr>
          <a:xfrm rot="8188994">
            <a:off x="4376393" y="4331750"/>
            <a:ext cx="1418545" cy="546176"/>
          </a:xfrm>
          <a:prstGeom prst="rightArrow">
            <a:avLst/>
          </a:prstGeom>
          <a:solidFill>
            <a:srgbClr val="FFCCFF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42. señal gauss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0363" y="266699"/>
            <a:ext cx="4114800" cy="1844040"/>
          </a:xfrm>
          <a:prstGeom prst="rect">
            <a:avLst/>
          </a:prstGeom>
        </p:spPr>
      </p:pic>
      <p:pic>
        <p:nvPicPr>
          <p:cNvPr id="3" name="2 Imagen" descr="45. señal transf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9721" y="266699"/>
            <a:ext cx="4114800" cy="1844040"/>
          </a:xfrm>
          <a:prstGeom prst="rect">
            <a:avLst/>
          </a:prstGeom>
        </p:spPr>
      </p:pic>
      <p:pic>
        <p:nvPicPr>
          <p:cNvPr id="4" name="3 Imagen" descr="64. plot irreg window.jpg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358" y="2515509"/>
            <a:ext cx="4114800" cy="1844040"/>
          </a:xfrm>
          <a:prstGeom prst="rect">
            <a:avLst/>
          </a:prstGeom>
        </p:spPr>
      </p:pic>
      <p:pic>
        <p:nvPicPr>
          <p:cNvPr id="6" name="5 Imagen" descr="66. plot irreg window transf.jpg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9737" y="2515509"/>
            <a:ext cx="4114800" cy="1844040"/>
          </a:xfrm>
          <a:prstGeom prst="rect">
            <a:avLst/>
          </a:prstGeom>
        </p:spPr>
      </p:pic>
      <p:pic>
        <p:nvPicPr>
          <p:cNvPr id="5" name="4 Imagen" descr="65. plot irreg obs.jpg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468" y="4786090"/>
            <a:ext cx="4114800" cy="1844040"/>
          </a:xfrm>
          <a:prstGeom prst="rect">
            <a:avLst/>
          </a:prstGeom>
        </p:spPr>
      </p:pic>
      <p:pic>
        <p:nvPicPr>
          <p:cNvPr id="7" name="6 Imagen" descr="67. plot irreg obs transf.jpg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89748" y="4786090"/>
            <a:ext cx="4114800" cy="1844040"/>
          </a:xfrm>
          <a:prstGeom prst="rect">
            <a:avLst/>
          </a:prstGeom>
        </p:spPr>
      </p:pic>
      <p:sp>
        <p:nvSpPr>
          <p:cNvPr id="14" name="13 Elipse"/>
          <p:cNvSpPr/>
          <p:nvPr/>
        </p:nvSpPr>
        <p:spPr>
          <a:xfrm>
            <a:off x="2090057" y="2133597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Elipse"/>
          <p:cNvSpPr/>
          <p:nvPr/>
        </p:nvSpPr>
        <p:spPr>
          <a:xfrm>
            <a:off x="2100942" y="4386940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CuadroTexto"/>
          <p:cNvSpPr txBox="1"/>
          <p:nvPr/>
        </p:nvSpPr>
        <p:spPr>
          <a:xfrm>
            <a:off x="2057399" y="1948530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×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057400" y="4201873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6629400" y="213359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CuadroTexto"/>
          <p:cNvSpPr txBox="1"/>
          <p:nvPr/>
        </p:nvSpPr>
        <p:spPr>
          <a:xfrm>
            <a:off x="6618515" y="2057389"/>
            <a:ext cx="410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b="1" smtClean="0">
                <a:latin typeface="Century Gothic" pitchFamily="34" charset="0"/>
              </a:rPr>
              <a:t>*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6640400" y="4386936"/>
            <a:ext cx="402771" cy="37011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CuadroTexto"/>
          <p:cNvSpPr txBox="1"/>
          <p:nvPr/>
        </p:nvSpPr>
        <p:spPr>
          <a:xfrm>
            <a:off x="6596858" y="4201869"/>
            <a:ext cx="4924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b="1" smtClean="0">
                <a:latin typeface="Century Gothic" pitchFamily="34" charset="0"/>
              </a:rPr>
              <a:t>=</a:t>
            </a:r>
            <a:endParaRPr lang="es-AR" sz="4000" b="1">
              <a:latin typeface="Century Gothic" pitchFamily="34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796398" y="1189581"/>
            <a:ext cx="5518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Non-structured spacing of observations leads to non-structured frequency peaks in the window transform.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39485" y="2775856"/>
            <a:ext cx="4114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There is no exact aliasing of the true signal, and thus no way to exactly recover any portion of the true Fourier transform of the underlying function.</a:t>
            </a:r>
            <a:endParaRPr lang="es-AR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/>
      <p:bldP spid="16" grpId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/>
      <p:bldP spid="21" grpId="1"/>
      <p:bldP spid="23" grpId="0"/>
      <p:bldP spid="23" grpId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00743" y="1432841"/>
            <a:ext cx="6966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Uneven sampling destroys the symmetry that led to the </a:t>
            </a:r>
            <a:r>
              <a:rPr lang="es-ES" i="1" smtClean="0">
                <a:latin typeface="Century Gothic" pitchFamily="34" charset="0"/>
              </a:rPr>
              <a:t>concept</a:t>
            </a:r>
            <a:r>
              <a:rPr lang="es-ES" smtClean="0">
                <a:latin typeface="Century Gothic" pitchFamily="34" charset="0"/>
              </a:rPr>
              <a:t> of Nyquist frequency. 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262741" y="355156"/>
            <a:ext cx="7434944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smtClean="0">
                <a:latin typeface="Century Gothic" pitchFamily="34" charset="0"/>
              </a:rPr>
              <a:t>Nyquist frequency with uneven sampling</a:t>
            </a:r>
            <a:endParaRPr lang="es-AR" sz="2800">
              <a:latin typeface="Century Gothi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16428" y="2477869"/>
            <a:ext cx="516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Typical approaches to pseudo-Nyquist limits: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62980" y="3147341"/>
            <a:ext cx="3627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mean of the sampling intervals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24645" y="3609984"/>
            <a:ext cx="4765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harmonic mean of the sampling intervals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757180" y="4072627"/>
            <a:ext cx="3833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median of the sampling intervals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4337602" y="4535268"/>
            <a:ext cx="325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minimum sampling spacing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164771" y="5438783"/>
            <a:ext cx="6444343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smtClean="0">
                <a:solidFill>
                  <a:schemeClr val="tx1"/>
                </a:solidFill>
                <a:latin typeface="Century Gothic" pitchFamily="34" charset="0"/>
              </a:rPr>
              <a:t>None is correct</a:t>
            </a:r>
            <a:r>
              <a:rPr lang="es-ES" smtClean="0">
                <a:solidFill>
                  <a:schemeClr val="tx1"/>
                </a:solidFill>
                <a:latin typeface="Century Gothic" pitchFamily="34" charset="0"/>
              </a:rPr>
              <a:t>: unevenly sampled data can probe frequencies </a:t>
            </a:r>
            <a:r>
              <a:rPr lang="es-ES" b="1" smtClean="0">
                <a:solidFill>
                  <a:schemeClr val="tx1"/>
                </a:solidFill>
                <a:latin typeface="Century Gothic" pitchFamily="34" charset="0"/>
              </a:rPr>
              <a:t>far larger</a:t>
            </a:r>
            <a:r>
              <a:rPr lang="es-ES" smtClean="0">
                <a:solidFill>
                  <a:schemeClr val="tx1"/>
                </a:solidFill>
                <a:latin typeface="Century Gothic" pitchFamily="34" charset="0"/>
              </a:rPr>
              <a:t> than any of these limits</a:t>
            </a:r>
            <a:endParaRPr lang="es-AR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04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68. sine 100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5436" y="1878546"/>
            <a:ext cx="4572000" cy="3124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2 Imagen" descr="69. periodogram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79855" y="3280312"/>
            <a:ext cx="4572000" cy="3403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3 CuadroTexto"/>
          <p:cNvSpPr txBox="1"/>
          <p:nvPr/>
        </p:nvSpPr>
        <p:spPr>
          <a:xfrm>
            <a:off x="413657" y="566057"/>
            <a:ext cx="64552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Signal:</a:t>
            </a:r>
          </a:p>
          <a:p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10 + 7.5 sin(100· </a:t>
            </a:r>
            <a:r>
              <a:rPr lang="es-ES" sz="2000" i="1" smtClean="0">
                <a:solidFill>
                  <a:srgbClr val="FFFF00"/>
                </a:solidFill>
                <a:latin typeface="Century Gothic" pitchFamily="34" charset="0"/>
              </a:rPr>
              <a:t>t</a:t>
            </a:r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) + 13% white noise</a:t>
            </a:r>
          </a:p>
          <a:p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100 random points between </a:t>
            </a:r>
            <a:r>
              <a:rPr lang="es-ES" sz="2000" i="1" smtClean="0">
                <a:solidFill>
                  <a:srgbClr val="FFFF00"/>
                </a:solidFill>
                <a:latin typeface="Century Gothic" pitchFamily="34" charset="0"/>
              </a:rPr>
              <a:t>t </a:t>
            </a:r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= 0 and </a:t>
            </a:r>
            <a:r>
              <a:rPr lang="es-ES" sz="2000" i="1" smtClean="0">
                <a:solidFill>
                  <a:srgbClr val="FFFF00"/>
                </a:solidFill>
                <a:latin typeface="Century Gothic" pitchFamily="34" charset="0"/>
              </a:rPr>
              <a:t>t </a:t>
            </a:r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=</a:t>
            </a:r>
            <a:r>
              <a:rPr lang="es-ES" sz="2000" i="1" smtClean="0">
                <a:solidFill>
                  <a:srgbClr val="FFFF00"/>
                </a:solidFill>
                <a:latin typeface="Century Gothic" pitchFamily="34" charset="0"/>
              </a:rPr>
              <a:t>1200</a:t>
            </a:r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 </a:t>
            </a:r>
          </a:p>
        </p:txBody>
      </p:sp>
      <p:sp>
        <p:nvSpPr>
          <p:cNvPr id="7" name="6 Forma libre"/>
          <p:cNvSpPr/>
          <p:nvPr/>
        </p:nvSpPr>
        <p:spPr>
          <a:xfrm>
            <a:off x="2198914" y="195942"/>
            <a:ext cx="1538515" cy="718457"/>
          </a:xfrm>
          <a:custGeom>
            <a:avLst/>
            <a:gdLst>
              <a:gd name="connsiteX0" fmla="*/ 0 w 1135743"/>
              <a:gd name="connsiteY0" fmla="*/ 359228 h 359228"/>
              <a:gd name="connsiteX1" fmla="*/ 413657 w 1135743"/>
              <a:gd name="connsiteY1" fmla="*/ 43543 h 359228"/>
              <a:gd name="connsiteX2" fmla="*/ 1034143 w 1135743"/>
              <a:gd name="connsiteY2" fmla="*/ 97971 h 359228"/>
              <a:gd name="connsiteX3" fmla="*/ 1023257 w 1135743"/>
              <a:gd name="connsiteY3" fmla="*/ 97971 h 359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5743" h="359228">
                <a:moveTo>
                  <a:pt x="0" y="359228"/>
                </a:moveTo>
                <a:cubicBezTo>
                  <a:pt x="120650" y="223157"/>
                  <a:pt x="241300" y="87086"/>
                  <a:pt x="413657" y="43543"/>
                </a:cubicBezTo>
                <a:cubicBezTo>
                  <a:pt x="586014" y="0"/>
                  <a:pt x="932543" y="88900"/>
                  <a:pt x="1034143" y="97971"/>
                </a:cubicBezTo>
                <a:cubicBezTo>
                  <a:pt x="1135743" y="107042"/>
                  <a:pt x="1079500" y="102506"/>
                  <a:pt x="1023257" y="97971"/>
                </a:cubicBezTo>
              </a:path>
            </a:pathLst>
          </a:custGeom>
          <a:ln w="60325">
            <a:headEnd type="stealth"/>
            <a:tailEnd type="non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CuadroTexto"/>
          <p:cNvSpPr txBox="1"/>
          <p:nvPr/>
        </p:nvSpPr>
        <p:spPr>
          <a:xfrm>
            <a:off x="3744686" y="206828"/>
            <a:ext cx="11288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smtClean="0">
                <a:solidFill>
                  <a:srgbClr val="FFFF00"/>
                </a:solidFill>
                <a:latin typeface="Century Gothic" pitchFamily="34" charset="0"/>
              </a:rPr>
              <a:t>ω</a:t>
            </a:r>
            <a:r>
              <a:rPr lang="es-ES" sz="2000" smtClean="0">
                <a:solidFill>
                  <a:srgbClr val="FFFF00"/>
                </a:solidFill>
                <a:latin typeface="Century Gothic" pitchFamily="34" charset="0"/>
              </a:rPr>
              <a:t> = 100</a:t>
            </a:r>
            <a:endParaRPr lang="es-AR" sz="2000" smtClean="0">
              <a:solidFill>
                <a:srgbClr val="FFFF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/>
            </a:gs>
            <a:gs pos="50000">
              <a:schemeClr val="accent6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35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747317" y="410873"/>
            <a:ext cx="4401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Eyer &amp; Bartholdi (1999, A&amp;AS, 135, 1):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014399" y="998196"/>
            <a:ext cx="6431430" cy="92333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The equivalent Nyquist frequency is 2</a:t>
            </a:r>
            <a:r>
              <a:rPr lang="el-GR" smtClean="0">
                <a:latin typeface="Century Gothic" pitchFamily="34" charset="0"/>
              </a:rPr>
              <a:t>π</a:t>
            </a:r>
            <a:r>
              <a:rPr lang="es-ES" smtClean="0">
                <a:latin typeface="Century Gothic" pitchFamily="34" charset="0"/>
              </a:rPr>
              <a:t>/(2</a:t>
            </a:r>
            <a:r>
              <a:rPr lang="es-ES" i="1" smtClean="0">
                <a:latin typeface="Century Gothic" pitchFamily="34" charset="0"/>
              </a:rPr>
              <a:t>p</a:t>
            </a:r>
            <a:r>
              <a:rPr lang="es-ES" smtClean="0">
                <a:latin typeface="Century Gothic" pitchFamily="34" charset="0"/>
              </a:rPr>
              <a:t>), where </a:t>
            </a:r>
            <a:r>
              <a:rPr lang="es-ES" i="1" smtClean="0">
                <a:latin typeface="Century Gothic" pitchFamily="34" charset="0"/>
              </a:rPr>
              <a:t>p</a:t>
            </a:r>
            <a:r>
              <a:rPr lang="es-ES" smtClean="0">
                <a:latin typeface="Century Gothic" pitchFamily="34" charset="0"/>
              </a:rPr>
              <a:t> is the largest factor such that each spacing </a:t>
            </a:r>
            <a:r>
              <a:rPr lang="el-GR" smtClean="0">
                <a:latin typeface="Century Gothic" pitchFamily="34" charset="0"/>
              </a:rPr>
              <a:t>Δ</a:t>
            </a:r>
            <a:r>
              <a:rPr lang="es-ES" i="1" smtClean="0">
                <a:latin typeface="Century Gothic" pitchFamily="34" charset="0"/>
              </a:rPr>
              <a:t>t</a:t>
            </a:r>
            <a:r>
              <a:rPr lang="es-ES" i="1" baseline="-25000" smtClean="0">
                <a:latin typeface="Century Gothic" pitchFamily="34" charset="0"/>
              </a:rPr>
              <a:t>i</a:t>
            </a:r>
            <a:r>
              <a:rPr lang="es-ES" i="1" smtClean="0">
                <a:latin typeface="Century Gothic" pitchFamily="34" charset="0"/>
              </a:rPr>
              <a:t> </a:t>
            </a:r>
            <a:r>
              <a:rPr lang="es-ES" smtClean="0">
                <a:latin typeface="Century Gothic" pitchFamily="34" charset="0"/>
              </a:rPr>
              <a:t>is exactly an integer multiple of this factor.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2257" y="3367230"/>
            <a:ext cx="68207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Finite precision of the observations means that the Nyquist frequency can be large, but not infinite: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5" name="4 Imagen" descr="70. Nyquist irreg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859" y="4444040"/>
            <a:ext cx="1682496" cy="6797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875163" y="5542095"/>
            <a:ext cx="6644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where </a:t>
            </a:r>
            <a:r>
              <a:rPr lang="es-ES" i="1" smtClean="0">
                <a:latin typeface="Century Gothic" pitchFamily="34" charset="0"/>
              </a:rPr>
              <a:t>D</a:t>
            </a:r>
            <a:r>
              <a:rPr lang="es-ES" smtClean="0">
                <a:latin typeface="Century Gothic" pitchFamily="34" charset="0"/>
              </a:rPr>
              <a:t> is the number of decimal places to which the observation times were recorded.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807028" y="2281536"/>
            <a:ext cx="65749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Corolary: If any pair of observation spacings has an irrational ratio,</a:t>
            </a:r>
            <a:r>
              <a:rPr lang="es-ES" b="1" smtClean="0">
                <a:latin typeface="Century Gothic" pitchFamily="34" charset="0"/>
              </a:rPr>
              <a:t> the Nyquist limit is infinity!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133566" y="317712"/>
            <a:ext cx="571021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smtClean="0">
                <a:latin typeface="Century Gothic" pitchFamily="34" charset="0"/>
              </a:rPr>
              <a:t>The Lomb-Scargle periodogram</a:t>
            </a:r>
            <a:endParaRPr lang="es-AR" sz="2800"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809847" y="1248819"/>
            <a:ext cx="1218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Classical: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58466" y="3553301"/>
            <a:ext cx="8075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If the signal is pure Gaussian noise </a:t>
            </a:r>
            <a:r>
              <a:rPr lang="es-ES" b="1" i="1" smtClean="0">
                <a:latin typeface="Century Gothic" pitchFamily="34" charset="0"/>
              </a:rPr>
              <a:t>and it is sampled uniformly</a:t>
            </a:r>
            <a:r>
              <a:rPr lang="es-ES" smtClean="0">
                <a:latin typeface="Century Gothic" pitchFamily="34" charset="0"/>
              </a:rPr>
              <a:t>, then the values of the periodogram are chi-square distributed.</a:t>
            </a:r>
          </a:p>
          <a:p>
            <a:pPr algn="ctr"/>
            <a:r>
              <a:rPr lang="es-ES" smtClean="0">
                <a:latin typeface="Century Gothic" pitchFamily="34" charset="0"/>
              </a:rPr>
              <a:t>Thus, if a signal is present it is easily detectable.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360715" y="5152348"/>
            <a:ext cx="6161314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Uneven sampling: this property is </a:t>
            </a:r>
            <a:r>
              <a:rPr lang="es-ES" b="1" i="1" smtClean="0">
                <a:latin typeface="Century Gothic" pitchFamily="34" charset="0"/>
              </a:rPr>
              <a:t>completely lost</a:t>
            </a:r>
            <a:r>
              <a:rPr lang="es-ES" smtClean="0">
                <a:latin typeface="Century Gothic" pitchFamily="34" charset="0"/>
              </a:rPr>
              <a:t>.</a:t>
            </a:r>
            <a:endParaRPr lang="es-AR" smtClean="0">
              <a:latin typeface="Century Gothic" pitchFamily="34" charset="0"/>
            </a:endParaRPr>
          </a:p>
        </p:txBody>
      </p:sp>
      <p:pic>
        <p:nvPicPr>
          <p:cNvPr id="7" name="6 Imagen" descr="71. classical agai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7890" y="1266081"/>
            <a:ext cx="5952744" cy="20330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Elipse"/>
          <p:cNvSpPr/>
          <p:nvPr/>
        </p:nvSpPr>
        <p:spPr>
          <a:xfrm>
            <a:off x="6792687" y="2002990"/>
            <a:ext cx="544286" cy="424543"/>
          </a:xfrm>
          <a:prstGeom prst="ellipse">
            <a:avLst/>
          </a:prstGeom>
          <a:solidFill>
            <a:srgbClr val="D9FFF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3962402" y="2002990"/>
            <a:ext cx="544286" cy="424543"/>
          </a:xfrm>
          <a:prstGeom prst="ellipse">
            <a:avLst/>
          </a:prstGeom>
          <a:solidFill>
            <a:srgbClr val="D9FFF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Elipse"/>
          <p:cNvSpPr/>
          <p:nvPr/>
        </p:nvSpPr>
        <p:spPr>
          <a:xfrm>
            <a:off x="5921829" y="2362218"/>
            <a:ext cx="707571" cy="424543"/>
          </a:xfrm>
          <a:prstGeom prst="ellipse">
            <a:avLst/>
          </a:prstGeom>
          <a:solidFill>
            <a:srgbClr val="D9FFF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7 Elipse"/>
          <p:cNvSpPr/>
          <p:nvPr/>
        </p:nvSpPr>
        <p:spPr>
          <a:xfrm>
            <a:off x="3102429" y="2362218"/>
            <a:ext cx="707571" cy="424543"/>
          </a:xfrm>
          <a:prstGeom prst="ellipse">
            <a:avLst/>
          </a:prstGeom>
          <a:solidFill>
            <a:srgbClr val="D9FFF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560487" y="1214143"/>
            <a:ext cx="7799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Scargle (1982, ApJ, 263, 835) solved this problem :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3" name="2 Imagen" descr="72. LS genera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061" y="1807122"/>
            <a:ext cx="6903720" cy="11734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471123" y="3650777"/>
            <a:ext cx="638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There is a unique form of the three functions such that: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1487798" y="4322660"/>
            <a:ext cx="722826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1. The periodogram reduces to the classical form in the case of</a:t>
            </a:r>
          </a:p>
          <a:p>
            <a:r>
              <a:rPr lang="es-ES" smtClean="0">
                <a:latin typeface="Century Gothic" pitchFamily="34" charset="0"/>
              </a:rPr>
              <a:t>equally-spaced observations.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87798" y="5354018"/>
            <a:ext cx="678903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2. The periodogram's statistics are analytically computable.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487798" y="6127914"/>
            <a:ext cx="7337265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3. The periodogram is insensitive to global time-shifts in the data.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695050" y="3113706"/>
            <a:ext cx="2606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(</a:t>
            </a:r>
            <a:r>
              <a:rPr lang="es-ES" i="1" smtClean="0">
                <a:latin typeface="Century Gothic" pitchFamily="34" charset="0"/>
              </a:rPr>
              <a:t>A, B,</a:t>
            </a:r>
            <a:r>
              <a:rPr lang="es-ES" smtClean="0">
                <a:latin typeface="Century Gothic" pitchFamily="34" charset="0"/>
              </a:rPr>
              <a:t> </a:t>
            </a:r>
            <a:r>
              <a:rPr lang="el-GR" i="1" smtClean="0"/>
              <a:t>τ</a:t>
            </a:r>
            <a:r>
              <a:rPr lang="es-ES" smtClean="0">
                <a:latin typeface="Century Gothic" pitchFamily="34" charset="0"/>
              </a:rPr>
              <a:t> functions of 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)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3133566" y="317712"/>
            <a:ext cx="571021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smtClean="0">
                <a:latin typeface="Century Gothic" pitchFamily="34" charset="0"/>
              </a:rPr>
              <a:t>The Lomb-Scargle periodogram</a:t>
            </a:r>
            <a:endParaRPr lang="es-AR" sz="280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9" grpId="0" animBg="1"/>
      <p:bldP spid="8" grpId="0" animBg="1"/>
      <p:bldP spid="2" grpId="0"/>
      <p:bldP spid="4" grpId="0"/>
      <p:bldP spid="5" grpId="0" animBg="1"/>
      <p:bldP spid="6" grpId="0" animBg="1"/>
      <p:bldP spid="7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73. L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38169" y="1534778"/>
            <a:ext cx="6409944" cy="1740408"/>
          </a:xfrm>
          <a:prstGeom prst="rect">
            <a:avLst/>
          </a:prstGeom>
          <a:ln w="1270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2 Imagen" descr="74. tau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04149" y="4341737"/>
            <a:ext cx="4148328" cy="1609344"/>
          </a:xfrm>
          <a:prstGeom prst="rect">
            <a:avLst/>
          </a:prstGeom>
          <a:ln w="1270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1593366" y="4579341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where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3133566" y="317712"/>
            <a:ext cx="5710218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800" smtClean="0">
                <a:latin typeface="Century Gothic" pitchFamily="34" charset="0"/>
              </a:rPr>
              <a:t>The Lomb-Scargle periodogram</a:t>
            </a:r>
            <a:endParaRPr lang="es-AR" sz="280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432138" y="942247"/>
            <a:ext cx="7732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mtClean="0">
                <a:solidFill>
                  <a:srgbClr val="FFD9FF"/>
                </a:solidFill>
                <a:latin typeface="Century Gothic" pitchFamily="34" charset="0"/>
              </a:rPr>
              <a:t>A remarkable feature (Lomb, 1976, Ap&amp;SS, 39, 447): the Scargle periodogram is </a:t>
            </a:r>
            <a:r>
              <a:rPr lang="es-ES" b="1" i="1" smtClean="0">
                <a:solidFill>
                  <a:srgbClr val="FFD9FF"/>
                </a:solidFill>
                <a:latin typeface="Century Gothic" pitchFamily="34" charset="0"/>
              </a:rPr>
              <a:t>identical</a:t>
            </a:r>
            <a:r>
              <a:rPr lang="es-ES" b="1" smtClean="0">
                <a:solidFill>
                  <a:srgbClr val="FFD9FF"/>
                </a:solidFill>
                <a:latin typeface="Century Gothic" pitchFamily="34" charset="0"/>
              </a:rPr>
              <a:t> to the result obtained by fitting a model consisting of a sinusoid at each candidate frequency </a:t>
            </a:r>
            <a:r>
              <a:rPr lang="el-GR" b="1" i="1" smtClean="0">
                <a:solidFill>
                  <a:srgbClr val="FFD9FF"/>
                </a:solidFill>
                <a:latin typeface="Century Gothic" pitchFamily="34" charset="0"/>
              </a:rPr>
              <a:t>ω</a:t>
            </a:r>
            <a:r>
              <a:rPr lang="es-ES" b="1" i="1" smtClean="0">
                <a:solidFill>
                  <a:srgbClr val="FFD9FF"/>
                </a:solidFill>
                <a:latin typeface="Century Gothic" pitchFamily="34" charset="0"/>
              </a:rPr>
              <a:t>:</a:t>
            </a:r>
            <a:endParaRPr lang="es-AR" b="1">
              <a:solidFill>
                <a:srgbClr val="FFD9FF"/>
              </a:solidFill>
              <a:latin typeface="Century Gothic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05817" y="3284769"/>
            <a:ext cx="51064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If we call </a:t>
            </a:r>
            <a:r>
              <a:rPr lang="el-GR" i="1" smtClean="0">
                <a:solidFill>
                  <a:srgbClr val="FFD9FF"/>
                </a:solidFill>
                <a:latin typeface="Century Gothic" pitchFamily="34" charset="0"/>
              </a:rPr>
              <a:t>χ</a:t>
            </a:r>
            <a:r>
              <a:rPr lang="el-GR" i="1" smtClean="0">
                <a:solidFill>
                  <a:srgbClr val="FFD9FF"/>
                </a:solidFill>
                <a:latin typeface="Calibri"/>
              </a:rPr>
              <a:t>̂</a:t>
            </a:r>
            <a:r>
              <a:rPr lang="es-ES" baseline="30000" smtClean="0">
                <a:solidFill>
                  <a:srgbClr val="FFD9FF"/>
                </a:solidFill>
                <a:latin typeface="Calibri"/>
              </a:rPr>
              <a:t>2</a:t>
            </a:r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 the value obtained by minimizing  </a:t>
            </a:r>
            <a:r>
              <a:rPr lang="el-GR" i="1" smtClean="0">
                <a:solidFill>
                  <a:srgbClr val="FFD9FF"/>
                </a:solidFill>
                <a:latin typeface="Century Gothic" pitchFamily="34" charset="0"/>
              </a:rPr>
              <a:t>χ</a:t>
            </a:r>
            <a:r>
              <a:rPr lang="es-ES" baseline="30000" smtClean="0">
                <a:solidFill>
                  <a:srgbClr val="FFD9FF"/>
                </a:solidFill>
                <a:latin typeface="Century Gothic" pitchFamily="34" charset="0"/>
              </a:rPr>
              <a:t>2</a:t>
            </a:r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(</a:t>
            </a:r>
            <a:r>
              <a:rPr lang="el-GR" i="1" smtClean="0">
                <a:solidFill>
                  <a:srgbClr val="FFD9FF"/>
                </a:solidFill>
                <a:latin typeface="Century Gothic" pitchFamily="34" charset="0"/>
              </a:rPr>
              <a:t>ω</a:t>
            </a:r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) at each frequency with respect to </a:t>
            </a:r>
            <a:r>
              <a:rPr lang="es-ES" i="1" smtClean="0">
                <a:solidFill>
                  <a:srgbClr val="FFD9FF"/>
                </a:solidFill>
                <a:latin typeface="Century Gothic" pitchFamily="34" charset="0"/>
              </a:rPr>
              <a:t>A</a:t>
            </a:r>
            <a:r>
              <a:rPr lang="el-GR" i="1" baseline="-25000" smtClean="0">
                <a:solidFill>
                  <a:srgbClr val="FFD9FF"/>
                </a:solidFill>
                <a:latin typeface="Century Gothic" pitchFamily="34" charset="0"/>
              </a:rPr>
              <a:t>ω</a:t>
            </a:r>
            <a:r>
              <a:rPr lang="es-ES" i="1" smtClean="0">
                <a:solidFill>
                  <a:srgbClr val="FFD9FF"/>
                </a:solidFill>
                <a:latin typeface="Century Gothic" pitchFamily="34" charset="0"/>
              </a:rPr>
              <a:t> </a:t>
            </a:r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and </a:t>
            </a:r>
            <a:r>
              <a:rPr lang="es-ES" i="1" smtClean="0">
                <a:solidFill>
                  <a:srgbClr val="FFD9FF"/>
                </a:solidFill>
                <a:latin typeface="Century Gothic" pitchFamily="34" charset="0"/>
              </a:rPr>
              <a:t>φ</a:t>
            </a:r>
            <a:r>
              <a:rPr lang="el-GR" i="1" baseline="-25000" smtClean="0">
                <a:solidFill>
                  <a:srgbClr val="FFD9FF"/>
                </a:solidFill>
                <a:latin typeface="Century Gothic" pitchFamily="34" charset="0"/>
              </a:rPr>
              <a:t>ω</a:t>
            </a:r>
            <a:r>
              <a:rPr lang="es-ES" i="1" smtClean="0">
                <a:solidFill>
                  <a:srgbClr val="FFD9FF"/>
                </a:solidFill>
                <a:latin typeface="Century Gothic" pitchFamily="34" charset="0"/>
              </a:rPr>
              <a:t>, and</a:t>
            </a:r>
            <a:endParaRPr lang="es-AR">
              <a:solidFill>
                <a:srgbClr val="FFD9FF"/>
              </a:solidFill>
              <a:latin typeface="Century Gothic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502129" y="306572"/>
            <a:ext cx="4309193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400" smtClean="0">
                <a:solidFill>
                  <a:schemeClr val="tx2"/>
                </a:solidFill>
                <a:latin typeface="Century Gothic" pitchFamily="34" charset="0"/>
              </a:rPr>
              <a:t>Least-squares interpretation</a:t>
            </a:r>
            <a:endParaRPr lang="es-AR" sz="2400">
              <a:solidFill>
                <a:schemeClr val="tx2"/>
              </a:solidFill>
              <a:latin typeface="Century Gothic" pitchFamily="34" charset="0"/>
            </a:endParaRPr>
          </a:p>
        </p:txBody>
      </p:sp>
      <p:pic>
        <p:nvPicPr>
          <p:cNvPr id="5" name="4 Imagen" descr="75. least-square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tretch>
            <a:fillRect/>
          </a:stretch>
        </p:blipFill>
        <p:spPr>
          <a:xfrm>
            <a:off x="678706" y="1968173"/>
            <a:ext cx="3051048" cy="67970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 descr="76. chi2.jpg"/>
          <p:cNvPicPr>
            <a:picLocks noChangeAspect="1"/>
          </p:cNvPicPr>
          <p:nvPr/>
        </p:nvPicPr>
        <p:blipFill>
          <a:blip r:embed="rId3" cstate="print">
            <a:lum bright="40000"/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35470" y="2215262"/>
            <a:ext cx="3233928" cy="82600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715419" y="5039579"/>
            <a:ext cx="5995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solidFill>
                  <a:srgbClr val="FFD9FF"/>
                </a:solidFill>
                <a:latin typeface="Century Gothic" pitchFamily="34" charset="0"/>
              </a:rPr>
              <a:t>then the Lomb-Scargle periodogram can be written</a:t>
            </a:r>
            <a:endParaRPr lang="es-AR">
              <a:solidFill>
                <a:srgbClr val="FFD9FF"/>
              </a:solidFill>
              <a:latin typeface="Century Gothic" pitchFamily="34" charset="0"/>
            </a:endParaRPr>
          </a:p>
        </p:txBody>
      </p:sp>
      <p:pic>
        <p:nvPicPr>
          <p:cNvPr id="10" name="9 Imagen" descr="78. periodogram as least sq.jpg"/>
          <p:cNvPicPr>
            <a:picLocks noChangeAspect="1"/>
          </p:cNvPicPr>
          <p:nvPr/>
        </p:nvPicPr>
        <p:blipFill>
          <a:blip r:embed="rId4" cstate="print">
            <a:lum bright="40000"/>
            <a:duotone>
              <a:schemeClr val="bg2">
                <a:shade val="45000"/>
                <a:satMod val="135000"/>
              </a:schemeClr>
              <a:prstClr val="white"/>
            </a:duotone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0183" y="5582658"/>
            <a:ext cx="2209800" cy="77114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 descr="77. chi20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lum bright="40000"/>
          </a:blip>
          <a:stretch>
            <a:fillRect/>
          </a:stretch>
        </p:blipFill>
        <p:spPr>
          <a:xfrm>
            <a:off x="5600700" y="3972197"/>
            <a:ext cx="2667000" cy="80772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Imagen" descr="g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67000" y="1498600"/>
            <a:ext cx="3810000" cy="3860800"/>
          </a:xfrm>
          <a:prstGeom prst="rect">
            <a:avLst/>
          </a:prstGeom>
        </p:spPr>
      </p:pic>
      <p:pic>
        <p:nvPicPr>
          <p:cNvPr id="4" name="3 Imagen" descr="g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77633" y="1487967"/>
            <a:ext cx="3810000" cy="3860800"/>
          </a:xfrm>
          <a:prstGeom prst="rect">
            <a:avLst/>
          </a:prstGeom>
        </p:spPr>
      </p:pic>
      <p:pic>
        <p:nvPicPr>
          <p:cNvPr id="8" name="7 Imagen" descr="seggrado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69889" y="2159224"/>
            <a:ext cx="3489960" cy="697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588314" y="429302"/>
            <a:ext cx="6042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u="sng" smtClean="0">
                <a:latin typeface="Century Gothic" pitchFamily="34" charset="0"/>
              </a:rPr>
              <a:t>The (continuous) Fourier transform</a:t>
            </a:r>
            <a:endParaRPr lang="es-AR" sz="2800" i="1" u="sng">
              <a:latin typeface="Century Gothic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563888" y="1052736"/>
            <a:ext cx="472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i="1" smtClean="0">
                <a:latin typeface="Century Gothic" pitchFamily="34" charset="0"/>
              </a:rPr>
              <a:t>(or: Fourier analysis of continuous signals)</a:t>
            </a:r>
            <a:endParaRPr lang="es-AR" i="1">
              <a:latin typeface="Century Gothic" pitchFamily="34" charset="0"/>
            </a:endParaRPr>
          </a:p>
        </p:txBody>
      </p:sp>
      <p:cxnSp>
        <p:nvCxnSpPr>
          <p:cNvPr id="12" name="11 Conector curvado"/>
          <p:cNvCxnSpPr>
            <a:stCxn id="8" idx="2"/>
          </p:cNvCxnSpPr>
          <p:nvPr/>
        </p:nvCxnSpPr>
        <p:spPr>
          <a:xfrm rot="5400000">
            <a:off x="5638253" y="2473718"/>
            <a:ext cx="593119" cy="1360115"/>
          </a:xfrm>
          <a:prstGeom prst="curved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9" name="8 Imagen" descr="4. ec seggrado2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5991" y="5280208"/>
            <a:ext cx="4111752" cy="880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4550230" y="3611294"/>
            <a:ext cx="391885" cy="261275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846554" y="1085534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Measurement errors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3" name="2 Imagen" descr="79. with errors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7152" y="1698683"/>
            <a:ext cx="3252216" cy="10637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 descr="79b. sum with weight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1675" y="3224323"/>
            <a:ext cx="5751576" cy="990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 descr="79c. weight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15412" y="4506033"/>
            <a:ext cx="1917192" cy="11551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502129" y="306572"/>
            <a:ext cx="4309193" cy="461665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400" smtClean="0">
                <a:solidFill>
                  <a:schemeClr val="tx1"/>
                </a:solidFill>
                <a:latin typeface="Century Gothic" pitchFamily="34" charset="0"/>
              </a:rPr>
              <a:t>Least-squares interpretation</a:t>
            </a:r>
            <a:endParaRPr lang="es-AR" sz="2400">
              <a:solidFill>
                <a:schemeClr val="tx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Elipse"/>
          <p:cNvSpPr/>
          <p:nvPr/>
        </p:nvSpPr>
        <p:spPr>
          <a:xfrm>
            <a:off x="1376767" y="1473496"/>
            <a:ext cx="508311" cy="424543"/>
          </a:xfrm>
          <a:prstGeom prst="ellipse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1 Imagen" descr="81. fm input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59989" y="2552063"/>
            <a:ext cx="45720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 descr="82. fm bad periodogram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68968" y="3645427"/>
            <a:ext cx="4572000" cy="3060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495023" y="863877"/>
            <a:ext cx="60285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smtClean="0">
                <a:latin typeface="Century Gothic" pitchFamily="34" charset="0"/>
              </a:rPr>
              <a:t>Signal:</a:t>
            </a:r>
          </a:p>
          <a:p>
            <a:r>
              <a:rPr lang="es-ES" sz="2000" smtClean="0">
                <a:latin typeface="Century Gothic" pitchFamily="34" charset="0"/>
              </a:rPr>
              <a:t>16 + 2 sin(</a:t>
            </a:r>
            <a:r>
              <a:rPr lang="el-GR" sz="2000" i="1" smtClean="0">
                <a:latin typeface="Calibri"/>
              </a:rPr>
              <a:t>ω</a:t>
            </a:r>
            <a:r>
              <a:rPr lang="es-ES" sz="2000" smtClean="0">
                <a:latin typeface="Century Gothic" pitchFamily="34" charset="0"/>
              </a:rPr>
              <a:t>· </a:t>
            </a:r>
            <a:r>
              <a:rPr lang="es-ES" sz="2000" i="1" smtClean="0">
                <a:latin typeface="Century Gothic" pitchFamily="34" charset="0"/>
              </a:rPr>
              <a:t>t</a:t>
            </a:r>
            <a:r>
              <a:rPr lang="es-ES" sz="2000" smtClean="0">
                <a:latin typeface="Century Gothic" pitchFamily="34" charset="0"/>
              </a:rPr>
              <a:t>) + white noise</a:t>
            </a:r>
          </a:p>
          <a:p>
            <a:r>
              <a:rPr lang="el-GR" sz="2000" i="1" smtClean="0">
                <a:latin typeface="Century Gothic" pitchFamily="34" charset="0"/>
              </a:rPr>
              <a:t>ω</a:t>
            </a:r>
            <a:r>
              <a:rPr lang="es-ES" sz="2000" i="1" smtClean="0">
                <a:latin typeface="Century Gothic" pitchFamily="34" charset="0"/>
              </a:rPr>
              <a:t> </a:t>
            </a:r>
            <a:r>
              <a:rPr lang="es-ES" sz="2000" smtClean="0">
                <a:latin typeface="Century Gothic" pitchFamily="34" charset="0"/>
              </a:rPr>
              <a:t>= 2</a:t>
            </a:r>
            <a:r>
              <a:rPr lang="el-GR" sz="2000" smtClean="0">
                <a:latin typeface="Century Gothic" pitchFamily="34" charset="0"/>
              </a:rPr>
              <a:t>π</a:t>
            </a:r>
            <a:r>
              <a:rPr lang="es-ES" sz="2000" smtClean="0">
                <a:latin typeface="Century Gothic" pitchFamily="34" charset="0"/>
              </a:rPr>
              <a:t> 0.3</a:t>
            </a:r>
          </a:p>
          <a:p>
            <a:r>
              <a:rPr lang="es-ES" sz="2000" smtClean="0">
                <a:latin typeface="Century Gothic" pitchFamily="34" charset="0"/>
              </a:rPr>
              <a:t>100 random points between </a:t>
            </a:r>
            <a:r>
              <a:rPr lang="es-ES" sz="2000" i="1" smtClean="0">
                <a:latin typeface="Century Gothic" pitchFamily="34" charset="0"/>
              </a:rPr>
              <a:t>t </a:t>
            </a:r>
            <a:r>
              <a:rPr lang="es-ES" sz="2000" smtClean="0">
                <a:latin typeface="Century Gothic" pitchFamily="34" charset="0"/>
              </a:rPr>
              <a:t>= 0 and </a:t>
            </a:r>
            <a:r>
              <a:rPr lang="es-ES" sz="2000" i="1" smtClean="0">
                <a:latin typeface="Century Gothic" pitchFamily="34" charset="0"/>
              </a:rPr>
              <a:t>t </a:t>
            </a:r>
            <a:r>
              <a:rPr lang="es-ES" sz="2000" smtClean="0">
                <a:latin typeface="Century Gothic" pitchFamily="34" charset="0"/>
              </a:rPr>
              <a:t>=</a:t>
            </a:r>
            <a:r>
              <a:rPr lang="es-ES" sz="2000" i="1" smtClean="0">
                <a:latin typeface="Century Gothic" pitchFamily="34" charset="0"/>
              </a:rPr>
              <a:t>100</a:t>
            </a:r>
            <a:endParaRPr lang="es-ES" sz="2000" smtClean="0">
              <a:latin typeface="Century Gothic" pitchFamily="34" charset="0"/>
            </a:endParaRPr>
          </a:p>
        </p:txBody>
      </p:sp>
      <p:cxnSp>
        <p:nvCxnSpPr>
          <p:cNvPr id="10" name="9 Conector recto de flecha"/>
          <p:cNvCxnSpPr/>
          <p:nvPr/>
        </p:nvCxnSpPr>
        <p:spPr>
          <a:xfrm>
            <a:off x="6019811" y="2590792"/>
            <a:ext cx="0" cy="2558143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11 Conector recto de flecha"/>
          <p:cNvCxnSpPr/>
          <p:nvPr/>
        </p:nvCxnSpPr>
        <p:spPr>
          <a:xfrm flipH="1" flipV="1">
            <a:off x="664028" y="4134626"/>
            <a:ext cx="522514" cy="2046513"/>
          </a:xfrm>
          <a:prstGeom prst="straightConnector1">
            <a:avLst/>
          </a:prstGeom>
          <a:ln w="76200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8 CuadroTexto"/>
          <p:cNvSpPr txBox="1"/>
          <p:nvPr/>
        </p:nvSpPr>
        <p:spPr>
          <a:xfrm>
            <a:off x="4884266" y="265629"/>
            <a:ext cx="3985386" cy="461665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400" b="1" smtClean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The problem of the mean</a:t>
            </a:r>
            <a:endParaRPr lang="es-AR" sz="2400" b="1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3. fm input-16.jpg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951" y="194086"/>
            <a:ext cx="45720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 descr="84. fm good periodogram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346690" y="3613953"/>
            <a:ext cx="45720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4" name="3 Conector recto de flecha"/>
          <p:cNvCxnSpPr/>
          <p:nvPr/>
        </p:nvCxnSpPr>
        <p:spPr>
          <a:xfrm flipH="1" flipV="1">
            <a:off x="772885" y="1850571"/>
            <a:ext cx="522514" cy="2046513"/>
          </a:xfrm>
          <a:prstGeom prst="straightConnector1">
            <a:avLst/>
          </a:prstGeom>
          <a:ln w="76200"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5. fm input with lim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8725" y="245983"/>
            <a:ext cx="45720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 descr="86. fm bad periodogram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5930" y="3333113"/>
            <a:ext cx="4572000" cy="3162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 Imagen" descr="87. fm resulting wav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3029" y="253999"/>
            <a:ext cx="45720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5" name="4 Conector recto de flecha"/>
          <p:cNvCxnSpPr/>
          <p:nvPr/>
        </p:nvCxnSpPr>
        <p:spPr>
          <a:xfrm flipH="1" flipV="1">
            <a:off x="5040085" y="2111830"/>
            <a:ext cx="1447801" cy="108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17 Anillo"/>
          <p:cNvSpPr/>
          <p:nvPr/>
        </p:nvSpPr>
        <p:spPr>
          <a:xfrm>
            <a:off x="6760028" y="5921823"/>
            <a:ext cx="914400" cy="914400"/>
          </a:xfrm>
          <a:prstGeom prst="don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854890" y="265629"/>
            <a:ext cx="30147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400" b="1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The problem of a lost range</a:t>
            </a:r>
            <a:endParaRPr lang="es-AR" sz="2400" b="1">
              <a:ln w="11430"/>
              <a:solidFill>
                <a:schemeClr val="bg2">
                  <a:lumMod val="1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F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10 Elipse"/>
          <p:cNvSpPr/>
          <p:nvPr/>
        </p:nvSpPr>
        <p:spPr>
          <a:xfrm>
            <a:off x="5344886" y="2971818"/>
            <a:ext cx="707571" cy="424543"/>
          </a:xfrm>
          <a:prstGeom prst="ellipse">
            <a:avLst/>
          </a:prstGeom>
          <a:solidFill>
            <a:srgbClr val="FFFF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CuadroTexto"/>
          <p:cNvSpPr txBox="1"/>
          <p:nvPr/>
        </p:nvSpPr>
        <p:spPr>
          <a:xfrm>
            <a:off x="715689" y="1033910"/>
            <a:ext cx="343235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The solution: a </a:t>
            </a:r>
            <a:r>
              <a:rPr lang="es-ES" b="1" smtClean="0">
                <a:latin typeface="Century Gothic" pitchFamily="34" charset="0"/>
              </a:rPr>
              <a:t>floating mean</a:t>
            </a:r>
            <a:endParaRPr lang="es-AR" b="1"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343701" y="1652636"/>
            <a:ext cx="5545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latin typeface="Century Gothic" pitchFamily="34" charset="0"/>
              </a:rPr>
              <a:t>(</a:t>
            </a:r>
            <a:r>
              <a:rPr lang="es-ES" i="1" smtClean="0">
                <a:latin typeface="Century Gothic" pitchFamily="34" charset="0"/>
              </a:rPr>
              <a:t>date-compensated discrete Fourier Transform, generalized Lomb-Scargle periodogram)</a:t>
            </a:r>
          </a:p>
        </p:txBody>
      </p:sp>
      <p:sp>
        <p:nvSpPr>
          <p:cNvPr id="4" name="3 CuadroTexto"/>
          <p:cNvSpPr txBox="1"/>
          <p:nvPr/>
        </p:nvSpPr>
        <p:spPr>
          <a:xfrm>
            <a:off x="651371" y="2516879"/>
            <a:ext cx="461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adds an offset term at each frequency: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5" name="4 Imagen" descr="80. floating mea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07932" y="2855991"/>
            <a:ext cx="3672840" cy="679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 descr="90. abreviatura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9820" y="3287587"/>
            <a:ext cx="3599688" cy="10058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5854890" y="265629"/>
            <a:ext cx="30147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400" b="1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entury Gothic" pitchFamily="34" charset="0"/>
              </a:rPr>
              <a:t>The problem of a lost range</a:t>
            </a:r>
            <a:endParaRPr lang="es-AR" sz="2400" b="1">
              <a:ln w="11430"/>
              <a:solidFill>
                <a:schemeClr val="bg2">
                  <a:lumMod val="1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3" name="12 Imagen" descr="92. nuevo tau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43846" y="5208236"/>
            <a:ext cx="4785360" cy="10271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14 Imagen" descr="91. eq w floating mean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6513" y="4316816"/>
            <a:ext cx="5312664" cy="11369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3" grpId="0"/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88. fm periodogram w floating me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01368" y="199633"/>
            <a:ext cx="4572000" cy="3111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2 Imagen" descr="89. resulting wav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8991" y="3448408"/>
            <a:ext cx="4572000" cy="3251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3 CuadroTexto"/>
          <p:cNvSpPr txBox="1"/>
          <p:nvPr/>
        </p:nvSpPr>
        <p:spPr>
          <a:xfrm>
            <a:off x="457199" y="457199"/>
            <a:ext cx="2677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latin typeface="Century Gothic" pitchFamily="34" charset="0"/>
              </a:rPr>
              <a:t>Computing with a floating mean:</a:t>
            </a:r>
            <a:endParaRPr lang="es-AR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334672" y="307838"/>
            <a:ext cx="769152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2400" b="1" smtClean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 pitchFamily="34" charset="0"/>
              </a:rPr>
              <a:t>Uncertainties: peak width and frequency precision</a:t>
            </a:r>
            <a:endParaRPr lang="es-AR" sz="2400" b="1">
              <a:ln w="11430"/>
              <a:solidFill>
                <a:schemeClr val="accent4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01243" y="5731202"/>
            <a:ext cx="7708605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mtClean="0">
                <a:latin typeface="Century Gothic" pitchFamily="34" charset="0"/>
              </a:rPr>
              <a:t>To first order, the width of the peak </a:t>
            </a:r>
            <a:r>
              <a:rPr lang="es-ES" b="1" i="1" smtClean="0">
                <a:latin typeface="Century Gothic" pitchFamily="34" charset="0"/>
              </a:rPr>
              <a:t>does not depend</a:t>
            </a:r>
            <a:r>
              <a:rPr lang="es-ES" smtClean="0">
                <a:latin typeface="Century Gothic" pitchFamily="34" charset="0"/>
              </a:rPr>
              <a:t> on either the number of observations or their signal-to-noise ratio!</a:t>
            </a:r>
          </a:p>
        </p:txBody>
      </p:sp>
      <p:pic>
        <p:nvPicPr>
          <p:cNvPr id="7" name="6 Imagen" descr="93. ancho con N.jpg"/>
          <p:cNvPicPr>
            <a:picLocks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908" y="2469246"/>
            <a:ext cx="4116070" cy="258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7 Imagen" descr="94. ancho con SN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9896" y="2469249"/>
            <a:ext cx="4222750" cy="258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478972" y="903514"/>
            <a:ext cx="5823857" cy="1323439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smtClean="0">
                <a:latin typeface="Century Gothic" pitchFamily="34" charset="0"/>
              </a:rPr>
              <a:t>Signal:</a:t>
            </a:r>
          </a:p>
          <a:p>
            <a:r>
              <a:rPr lang="es-ES" sz="2000" smtClean="0">
                <a:latin typeface="Century Gothic" pitchFamily="34" charset="0"/>
              </a:rPr>
              <a:t>sin(</a:t>
            </a:r>
            <a:r>
              <a:rPr lang="el-GR" sz="2000" i="1" smtClean="0">
                <a:latin typeface="Calibri"/>
              </a:rPr>
              <a:t>ω</a:t>
            </a:r>
            <a:r>
              <a:rPr lang="es-ES" sz="2000" smtClean="0">
                <a:latin typeface="Century Gothic" pitchFamily="34" charset="0"/>
              </a:rPr>
              <a:t>· </a:t>
            </a:r>
            <a:r>
              <a:rPr lang="es-ES" sz="2000" i="1" smtClean="0">
                <a:latin typeface="Century Gothic" pitchFamily="34" charset="0"/>
              </a:rPr>
              <a:t>t</a:t>
            </a:r>
            <a:r>
              <a:rPr lang="es-ES" sz="2000" smtClean="0">
                <a:latin typeface="Century Gothic" pitchFamily="34" charset="0"/>
              </a:rPr>
              <a:t>) + white noise</a:t>
            </a:r>
          </a:p>
          <a:p>
            <a:r>
              <a:rPr lang="el-GR" sz="2000" i="1" smtClean="0">
                <a:latin typeface="Century Gothic" pitchFamily="34" charset="0"/>
              </a:rPr>
              <a:t>ω</a:t>
            </a:r>
            <a:r>
              <a:rPr lang="es-ES" sz="2000" i="1" smtClean="0">
                <a:latin typeface="Century Gothic" pitchFamily="34" charset="0"/>
              </a:rPr>
              <a:t> </a:t>
            </a:r>
            <a:r>
              <a:rPr lang="es-ES" sz="2000" smtClean="0">
                <a:latin typeface="Century Gothic" pitchFamily="34" charset="0"/>
              </a:rPr>
              <a:t>= 2</a:t>
            </a:r>
            <a:r>
              <a:rPr lang="el-GR" sz="2000" smtClean="0">
                <a:latin typeface="Century Gothic" pitchFamily="34" charset="0"/>
              </a:rPr>
              <a:t>π</a:t>
            </a:r>
            <a:r>
              <a:rPr lang="es-ES" sz="2000" smtClean="0">
                <a:latin typeface="Century Gothic" pitchFamily="34" charset="0"/>
              </a:rPr>
              <a:t>· 1</a:t>
            </a:r>
          </a:p>
          <a:p>
            <a:r>
              <a:rPr lang="es-ES" sz="2000" i="1" smtClean="0">
                <a:latin typeface="Century Gothic" pitchFamily="34" charset="0"/>
              </a:rPr>
              <a:t>N</a:t>
            </a:r>
            <a:r>
              <a:rPr lang="es-ES" sz="2000" smtClean="0">
                <a:latin typeface="Century Gothic" pitchFamily="34" charset="0"/>
              </a:rPr>
              <a:t> random points between </a:t>
            </a:r>
            <a:r>
              <a:rPr lang="es-ES" sz="2000" i="1" smtClean="0">
                <a:latin typeface="Century Gothic" pitchFamily="34" charset="0"/>
              </a:rPr>
              <a:t>t </a:t>
            </a:r>
            <a:r>
              <a:rPr lang="es-ES" sz="2000" smtClean="0">
                <a:latin typeface="Century Gothic" pitchFamily="34" charset="0"/>
              </a:rPr>
              <a:t>= 0 and </a:t>
            </a:r>
            <a:r>
              <a:rPr lang="es-ES" sz="2000" i="1" smtClean="0">
                <a:latin typeface="Century Gothic" pitchFamily="34" charset="0"/>
              </a:rPr>
              <a:t>t </a:t>
            </a:r>
            <a:r>
              <a:rPr lang="es-ES" sz="2000" smtClean="0">
                <a:latin typeface="Century Gothic" pitchFamily="34" charset="0"/>
              </a:rPr>
              <a:t>=1000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0114" y="532135"/>
            <a:ext cx="35445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smtClean="0">
                <a:latin typeface="Century Gothic" pitchFamily="34" charset="0"/>
              </a:rPr>
              <a:t>False alarm probability</a:t>
            </a:r>
            <a:endParaRPr lang="es-AR" sz="2400">
              <a:latin typeface="Century Gothic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4365171" y="267586"/>
            <a:ext cx="4517571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s-ES" smtClean="0">
                <a:latin typeface="Century Gothic" pitchFamily="34" charset="0"/>
              </a:rPr>
              <a:t>Rationale: to compare the height of the peak against the background peaks; i.e., to quantify the significance of a peak.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407833" y="1614119"/>
            <a:ext cx="8191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FAP: </a:t>
            </a:r>
            <a:r>
              <a:rPr lang="es-ES" b="1" smtClean="0">
                <a:latin typeface="Century Gothic" pitchFamily="34" charset="0"/>
              </a:rPr>
              <a:t>given a peak, the probability that a dataset with no signal (Gaussian noise) would lead to a peak of that magnitude (or greater).</a:t>
            </a:r>
            <a:endParaRPr lang="es-AR" b="1">
              <a:latin typeface="Century Gothic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413659" y="2333842"/>
            <a:ext cx="85017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Scargle: if the data are pure Gaussian noise, the values of </a:t>
            </a:r>
            <a:r>
              <a:rPr lang="es-ES" i="1" smtClean="0">
                <a:latin typeface="Century Gothic" pitchFamily="34" charset="0"/>
              </a:rPr>
              <a:t>P</a:t>
            </a:r>
            <a:r>
              <a:rPr lang="es-ES" baseline="-25000" smtClean="0">
                <a:latin typeface="Century Gothic" pitchFamily="34" charset="0"/>
              </a:rPr>
              <a:t>LS</a:t>
            </a:r>
            <a:r>
              <a:rPr lang="es-ES" smtClean="0">
                <a:latin typeface="Century Gothic" pitchFamily="34" charset="0"/>
              </a:rPr>
              <a:t>(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) follow a </a:t>
            </a:r>
            <a:r>
              <a:rPr lang="el-GR" i="1" smtClean="0">
                <a:latin typeface="Century Gothic" pitchFamily="34" charset="0"/>
              </a:rPr>
              <a:t>χ</a:t>
            </a:r>
            <a:r>
              <a:rPr lang="es-ES" baseline="30000" smtClean="0">
                <a:latin typeface="Century Gothic" pitchFamily="34" charset="0"/>
              </a:rPr>
              <a:t>2</a:t>
            </a:r>
            <a:r>
              <a:rPr lang="es-ES" smtClean="0">
                <a:latin typeface="Century Gothic" pitchFamily="34" charset="0"/>
              </a:rPr>
              <a:t> distribution with 2 DOF. Let </a:t>
            </a:r>
            <a:r>
              <a:rPr lang="es-ES" i="1" smtClean="0">
                <a:latin typeface="Century Gothic" pitchFamily="34" charset="0"/>
              </a:rPr>
              <a:t>Z = P</a:t>
            </a:r>
            <a:r>
              <a:rPr lang="es-ES" baseline="-25000" smtClean="0">
                <a:latin typeface="Century Gothic" pitchFamily="34" charset="0"/>
              </a:rPr>
              <a:t>LS</a:t>
            </a:r>
            <a:r>
              <a:rPr lang="es-ES" smtClean="0">
                <a:latin typeface="Century Gothic" pitchFamily="34" charset="0"/>
              </a:rPr>
              <a:t>(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) be the value of the periodogram at frequency </a:t>
            </a:r>
            <a:r>
              <a:rPr lang="el-GR" i="1" smtClean="0">
                <a:latin typeface="Century Gothic" pitchFamily="34" charset="0"/>
              </a:rPr>
              <a:t>ω</a:t>
            </a:r>
            <a:r>
              <a:rPr lang="es-ES" smtClean="0">
                <a:latin typeface="Century Gothic" pitchFamily="34" charset="0"/>
              </a:rPr>
              <a:t>. Then the PDF of </a:t>
            </a:r>
            <a:r>
              <a:rPr lang="es-ES" i="1" smtClean="0">
                <a:latin typeface="Century Gothic" pitchFamily="34" charset="0"/>
              </a:rPr>
              <a:t>Z</a:t>
            </a:r>
            <a:r>
              <a:rPr lang="es-ES" smtClean="0">
                <a:latin typeface="Century Gothic" pitchFamily="34" charset="0"/>
              </a:rPr>
              <a:t> is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77705" y="3796331"/>
            <a:ext cx="4490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The cumulative probability will then be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84797" y="4730729"/>
            <a:ext cx="762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so the statistical significance of a given power at a preselected frequency will be</a:t>
            </a:r>
            <a:endParaRPr lang="es-AR">
              <a:latin typeface="Century Gothic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29856" y="5939526"/>
            <a:ext cx="78893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that is, it becomes exponentially unlikely that such a power level or greater can be due to a chance noise fluctuation.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11" name="10 Imagen" descr="96. prob distrib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23056" y="3194746"/>
            <a:ext cx="4675632" cy="6614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11 Imagen" descr="97. 1-FA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74367" y="4132152"/>
            <a:ext cx="5495544" cy="6797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13 Imagen" descr="98. FAP single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09020" y="5386409"/>
            <a:ext cx="4130040" cy="6065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8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940327" y="1136405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mtClean="0">
                <a:latin typeface="Century Gothic" pitchFamily="34" charset="0"/>
              </a:rPr>
              <a:t>Let </a:t>
            </a:r>
            <a:r>
              <a:rPr lang="es-ES" i="1" smtClean="0">
                <a:latin typeface="Century Gothic" pitchFamily="34" charset="0"/>
              </a:rPr>
              <a:t>Z</a:t>
            </a:r>
            <a:r>
              <a:rPr lang="es-ES" baseline="-25000" smtClean="0">
                <a:latin typeface="Century Gothic" pitchFamily="34" charset="0"/>
              </a:rPr>
              <a:t>m</a:t>
            </a:r>
            <a:r>
              <a:rPr lang="es-ES" smtClean="0">
                <a:latin typeface="Century Gothic" pitchFamily="34" charset="0"/>
              </a:rPr>
              <a:t> be the value of </a:t>
            </a:r>
            <a:r>
              <a:rPr lang="es-ES" b="1" smtClean="0">
                <a:latin typeface="Century Gothic" pitchFamily="34" charset="0"/>
              </a:rPr>
              <a:t>the maximum peak</a:t>
            </a:r>
            <a:r>
              <a:rPr lang="es-ES" smtClean="0">
                <a:latin typeface="Century Gothic" pitchFamily="34" charset="0"/>
              </a:rPr>
              <a:t> in a spectrum composed of 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s-ES" smtClean="0">
                <a:latin typeface="Century Gothic" pitchFamily="34" charset="0"/>
              </a:rPr>
              <a:t> frequencies such that their powers are random variables. Then the multiplicative property of the probability of independent events leads to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5" name="4 Imagen" descr="99. FAP mult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99698" y="2008529"/>
            <a:ext cx="4675632" cy="6979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5 CuadroTexto"/>
          <p:cNvSpPr txBox="1"/>
          <p:nvPr/>
        </p:nvSpPr>
        <p:spPr>
          <a:xfrm>
            <a:off x="258293" y="2622586"/>
            <a:ext cx="7570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Then, the probability that a peak will be the maximum among 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s-ES" smtClean="0">
                <a:latin typeface="Century Gothic" pitchFamily="34" charset="0"/>
              </a:rPr>
              <a:t> powers only by chance is: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7" name="6 Imagen" descr="100. FAP 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3479" y="3118806"/>
            <a:ext cx="5330952" cy="917448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8 CuadroTexto"/>
          <p:cNvSpPr txBox="1"/>
          <p:nvPr/>
        </p:nvSpPr>
        <p:spPr>
          <a:xfrm>
            <a:off x="390114" y="532135"/>
            <a:ext cx="354456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S" sz="2400" smtClean="0">
                <a:latin typeface="Century Gothic" pitchFamily="34" charset="0"/>
              </a:rPr>
              <a:t>False alarm probability</a:t>
            </a:r>
            <a:endParaRPr lang="es-AR" sz="2400">
              <a:latin typeface="Century Gothic" pitchFamily="34" charset="0"/>
            </a:endParaRPr>
          </a:p>
        </p:txBody>
      </p:sp>
      <p:pic>
        <p:nvPicPr>
          <p:cNvPr id="8" name="7 Imagen" descr="101.FAP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46618" y="5672102"/>
            <a:ext cx="2996184" cy="54864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9 CuadroTexto"/>
          <p:cNvSpPr txBox="1"/>
          <p:nvPr/>
        </p:nvSpPr>
        <p:spPr>
          <a:xfrm>
            <a:off x="331670" y="4457031"/>
            <a:ext cx="7807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mtClean="0">
                <a:latin typeface="Century Gothic" pitchFamily="34" charset="0"/>
              </a:rPr>
              <a:t>Finally, the level </a:t>
            </a:r>
            <a:r>
              <a:rPr lang="es-ES" i="1" smtClean="0">
                <a:latin typeface="Century Gothic" pitchFamily="34" charset="0"/>
              </a:rPr>
              <a:t>z </a:t>
            </a:r>
            <a:r>
              <a:rPr lang="es-ES" smtClean="0">
                <a:latin typeface="Century Gothic" pitchFamily="34" charset="0"/>
              </a:rPr>
              <a:t>such that a maximum (among </a:t>
            </a:r>
            <a:r>
              <a:rPr lang="es-ES" i="1" smtClean="0">
                <a:latin typeface="Century Gothic" pitchFamily="34" charset="0"/>
              </a:rPr>
              <a:t>N</a:t>
            </a:r>
            <a:r>
              <a:rPr lang="es-ES" smtClean="0">
                <a:latin typeface="Century Gothic" pitchFamily="34" charset="0"/>
              </a:rPr>
              <a:t> values) with this height has a probability </a:t>
            </a:r>
            <a:r>
              <a:rPr lang="es-ES" i="1" smtClean="0">
                <a:latin typeface="Century Gothic" pitchFamily="34" charset="0"/>
              </a:rPr>
              <a:t>p</a:t>
            </a:r>
            <a:r>
              <a:rPr lang="es-ES" smtClean="0">
                <a:latin typeface="Century Gothic" pitchFamily="34" charset="0"/>
              </a:rPr>
              <a:t> of being obtained only by chance is:</a:t>
            </a:r>
            <a:endParaRPr lang="es-AR">
              <a:latin typeface="Century Gothic" pitchFamily="34" charset="0"/>
            </a:endParaRPr>
          </a:p>
        </p:txBody>
      </p:sp>
      <p:pic>
        <p:nvPicPr>
          <p:cNvPr id="12" name="11 Imagen" descr="102.probz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33911" y="3017236"/>
            <a:ext cx="2184400" cy="1340979"/>
          </a:xfrm>
          <a:prstGeom prst="rect">
            <a:avLst/>
          </a:prstGeom>
        </p:spPr>
      </p:pic>
      <p:pic>
        <p:nvPicPr>
          <p:cNvPr id="13" name="12 Imagen" descr="103.probz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3600" y="5190066"/>
            <a:ext cx="2286000" cy="1416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thats-all-folks-eso-es-todo-amig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0000">
              <a:schemeClr val="bg1">
                <a:lumMod val="85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31605" y="187842"/>
            <a:ext cx="3810000" cy="38100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5134914" y="5039402"/>
            <a:ext cx="3207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= the Taylor series</a:t>
            </a:r>
            <a:endParaRPr lang="es-AR" sz="2800" i="1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128776" y="5771971"/>
            <a:ext cx="637692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i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s-ES" sz="2400" b="1" i="1" baseline="-2500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2400" b="1" i="1" baseline="3000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2400" b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the power with which the exponent </a:t>
            </a:r>
            <a:r>
              <a:rPr lang="es-ES" sz="2400" b="1" i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 </a:t>
            </a:r>
          </a:p>
          <a:p>
            <a:pPr algn="ctr"/>
            <a:r>
              <a:rPr lang="es-ES" sz="2400" b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contributes to the function </a:t>
            </a:r>
            <a:r>
              <a:rPr lang="es-ES" sz="2400" b="1" i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endParaRPr lang="es-ES" sz="2400" b="1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6. ec ngrado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9702" y="3941684"/>
            <a:ext cx="4873752" cy="82600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 descr="7. taylor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2524" y="3759200"/>
            <a:ext cx="5971032" cy="115519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4 Imagen" descr="11. omega n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78215" y="3797052"/>
            <a:ext cx="1499616" cy="6065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12 Conector recto de flecha"/>
          <p:cNvCxnSpPr/>
          <p:nvPr/>
        </p:nvCxnSpPr>
        <p:spPr>
          <a:xfrm flipH="1">
            <a:off x="3170613" y="4392719"/>
            <a:ext cx="283239" cy="724869"/>
          </a:xfrm>
          <a:prstGeom prst="straightConnector1">
            <a:avLst/>
          </a:prstGeom>
          <a:ln w="60325">
            <a:solidFill>
              <a:schemeClr val="tx1">
                <a:lumMod val="95000"/>
                <a:lumOff val="5000"/>
              </a:schemeClr>
            </a:solidFill>
            <a:headEnd type="none" w="med" len="med"/>
            <a:tailEnd type="stealth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 descr="9. fou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3" y="294469"/>
            <a:ext cx="3810000" cy="3594100"/>
          </a:xfrm>
          <a:prstGeom prst="rect">
            <a:avLst/>
          </a:prstGeom>
        </p:spPr>
      </p:pic>
      <p:pic>
        <p:nvPicPr>
          <p:cNvPr id="12" name="11 Imagen" descr="8. fou1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063" y="294469"/>
            <a:ext cx="3810000" cy="3594100"/>
          </a:xfrm>
          <a:prstGeom prst="rect">
            <a:avLst/>
          </a:prstGeom>
        </p:spPr>
      </p:pic>
      <p:pic>
        <p:nvPicPr>
          <p:cNvPr id="14" name="13 Imagen" descr="10. 3 omega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8197" y="994603"/>
            <a:ext cx="5440680" cy="829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5" name="14 Imagen" descr="12. 3 omegas n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0938" y="5296559"/>
            <a:ext cx="6184392" cy="8778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g3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810000" cy="3810000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5134914" y="5039402"/>
            <a:ext cx="3352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= the Fourier series</a:t>
            </a:r>
            <a:endParaRPr lang="es-AR" sz="2800" i="1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28776" y="5771971"/>
            <a:ext cx="6376924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s-ES" sz="2400" b="1" i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 g</a:t>
            </a:r>
            <a:r>
              <a:rPr lang="el-GR" sz="2400" b="1" i="1" baseline="-2500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s-ES" sz="2400" b="1" i="1" baseline="-4500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n 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s-ES" sz="2400" b="1" i="1" baseline="3000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the power of the frequency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l-GR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s-ES" sz="2400" b="1" i="1" baseline="-2500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with which it contributes to the function 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endParaRPr lang="es-ES" sz="2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6 Imagen" descr="13. n omega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41904" y="2094795"/>
            <a:ext cx="5599176" cy="5120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 descr="13b. n omegas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5649" y="2885820"/>
            <a:ext cx="2051304" cy="7315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8 Imagen" descr="13c. n omegas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47250" y="3847258"/>
            <a:ext cx="2404872" cy="7193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20 Elipse"/>
          <p:cNvSpPr/>
          <p:nvPr/>
        </p:nvSpPr>
        <p:spPr>
          <a:xfrm>
            <a:off x="7211652" y="3343498"/>
            <a:ext cx="474066" cy="479600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CuadroTexto"/>
          <p:cNvSpPr txBox="1"/>
          <p:nvPr/>
        </p:nvSpPr>
        <p:spPr>
          <a:xfrm>
            <a:off x="1012371" y="239486"/>
            <a:ext cx="434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i="1" smtClean="0">
                <a:latin typeface="Century Gothic" pitchFamily="34" charset="0"/>
              </a:rPr>
              <a:t>Going from discrete to continuous...</a:t>
            </a:r>
            <a:endParaRPr lang="es-AR" i="1">
              <a:latin typeface="Century Gothic" pitchFamily="34" charset="0"/>
            </a:endParaRPr>
          </a:p>
        </p:txBody>
      </p:sp>
      <p:sp>
        <p:nvSpPr>
          <p:cNvPr id="18" name="17 Forma libre"/>
          <p:cNvSpPr/>
          <p:nvPr/>
        </p:nvSpPr>
        <p:spPr>
          <a:xfrm rot="3764887">
            <a:off x="3987800" y="2064720"/>
            <a:ext cx="1752628" cy="410028"/>
          </a:xfrm>
          <a:custGeom>
            <a:avLst/>
            <a:gdLst>
              <a:gd name="connsiteX0" fmla="*/ 0 w 936171"/>
              <a:gd name="connsiteY0" fmla="*/ 393700 h 410028"/>
              <a:gd name="connsiteX1" fmla="*/ 391885 w 936171"/>
              <a:gd name="connsiteY1" fmla="*/ 1814 h 410028"/>
              <a:gd name="connsiteX2" fmla="*/ 696685 w 936171"/>
              <a:gd name="connsiteY2" fmla="*/ 382814 h 410028"/>
              <a:gd name="connsiteX3" fmla="*/ 936171 w 936171"/>
              <a:gd name="connsiteY3" fmla="*/ 165100 h 41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6171" h="410028">
                <a:moveTo>
                  <a:pt x="0" y="393700"/>
                </a:moveTo>
                <a:cubicBezTo>
                  <a:pt x="137885" y="198664"/>
                  <a:pt x="275771" y="3628"/>
                  <a:pt x="391885" y="1814"/>
                </a:cubicBezTo>
                <a:cubicBezTo>
                  <a:pt x="507999" y="0"/>
                  <a:pt x="605971" y="355600"/>
                  <a:pt x="696685" y="382814"/>
                </a:cubicBezTo>
                <a:cubicBezTo>
                  <a:pt x="787399" y="410028"/>
                  <a:pt x="861785" y="287564"/>
                  <a:pt x="936171" y="165100"/>
                </a:cubicBezTo>
              </a:path>
            </a:pathLst>
          </a:custGeom>
          <a:ln w="50800">
            <a:solidFill>
              <a:schemeClr val="accent2">
                <a:lumMod val="75000"/>
              </a:schemeClr>
            </a:solidFill>
            <a:tailEnd type="stealt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4483363" y="4149848"/>
            <a:ext cx="4204997" cy="52322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cap="none" spc="0" smtClean="0">
                <a:ln w="11430"/>
                <a:solidFill>
                  <a:schemeClr val="bg2">
                    <a:lumMod val="1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inverse Fourier transform</a:t>
            </a:r>
            <a:endParaRPr lang="es-ES" sz="2800" b="1" cap="none" spc="0">
              <a:ln w="11430"/>
              <a:solidFill>
                <a:schemeClr val="bg2">
                  <a:lumMod val="1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990597" y="5270021"/>
            <a:ext cx="4087585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s-ES" sz="2400" b="1" i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 g</a:t>
            </a:r>
            <a:r>
              <a:rPr lang="es-ES" sz="2400" b="1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s-ES" sz="2400" b="1" i="1" baseline="-4500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 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s-ES" sz="2400" b="1" i="1" baseline="30000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as a function of </a:t>
            </a:r>
            <a:r>
              <a:rPr lang="el-GR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is the 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power spectrum</a:t>
            </a:r>
            <a:r>
              <a:rPr lang="es-ES" sz="24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sz="24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</a:t>
            </a:r>
            <a:endParaRPr lang="es-ES" sz="24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8 Imagen" descr="14. pasa a integral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15" y="569907"/>
            <a:ext cx="4108704" cy="20878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9 Imagen" descr="14a. serie Fourier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7285" y="1689866"/>
            <a:ext cx="3709416" cy="23591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 animBg="1"/>
      <p:bldP spid="19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5 Rectángulo redondeado"/>
          <p:cNvSpPr/>
          <p:nvPr/>
        </p:nvSpPr>
        <p:spPr>
          <a:xfrm>
            <a:off x="3819104" y="2989578"/>
            <a:ext cx="1694588" cy="816430"/>
          </a:xfrm>
          <a:prstGeom prst="roundRect">
            <a:avLst/>
          </a:prstGeom>
          <a:solidFill>
            <a:srgbClr val="FFFFCC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3" name="12 Elipse"/>
          <p:cNvSpPr/>
          <p:nvPr/>
        </p:nvSpPr>
        <p:spPr>
          <a:xfrm>
            <a:off x="2067632" y="1963396"/>
            <a:ext cx="783771" cy="6966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Elipse"/>
          <p:cNvSpPr/>
          <p:nvPr/>
        </p:nvSpPr>
        <p:spPr>
          <a:xfrm>
            <a:off x="255569" y="1963396"/>
            <a:ext cx="783771" cy="69668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Elipse"/>
          <p:cNvSpPr/>
          <p:nvPr/>
        </p:nvSpPr>
        <p:spPr>
          <a:xfrm>
            <a:off x="4382726" y="1049159"/>
            <a:ext cx="359228" cy="38281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Elipse"/>
          <p:cNvSpPr/>
          <p:nvPr/>
        </p:nvSpPr>
        <p:spPr>
          <a:xfrm>
            <a:off x="1416960" y="1050339"/>
            <a:ext cx="521019" cy="479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8 Rectángulo"/>
          <p:cNvSpPr/>
          <p:nvPr/>
        </p:nvSpPr>
        <p:spPr>
          <a:xfrm>
            <a:off x="4592754" y="155733"/>
            <a:ext cx="440377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ES" sz="3600" b="1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How to compute </a:t>
            </a:r>
            <a:r>
              <a:rPr lang="es-ES" sz="3600" b="1" i="1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s-ES" sz="3600" b="1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sz="3600" b="1" i="1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s-ES" sz="3600" b="1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s-ES" sz="3600" b="1" cap="none" spc="0">
              <a:ln w="50800"/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13 Forma libre"/>
          <p:cNvSpPr/>
          <p:nvPr/>
        </p:nvSpPr>
        <p:spPr>
          <a:xfrm rot="1288367" flipV="1">
            <a:off x="2664405" y="2618285"/>
            <a:ext cx="1834574" cy="448730"/>
          </a:xfrm>
          <a:custGeom>
            <a:avLst/>
            <a:gdLst>
              <a:gd name="connsiteX0" fmla="*/ 0 w 936171"/>
              <a:gd name="connsiteY0" fmla="*/ 393700 h 410028"/>
              <a:gd name="connsiteX1" fmla="*/ 391885 w 936171"/>
              <a:gd name="connsiteY1" fmla="*/ 1814 h 410028"/>
              <a:gd name="connsiteX2" fmla="*/ 696685 w 936171"/>
              <a:gd name="connsiteY2" fmla="*/ 382814 h 410028"/>
              <a:gd name="connsiteX3" fmla="*/ 936171 w 936171"/>
              <a:gd name="connsiteY3" fmla="*/ 165100 h 410028"/>
              <a:gd name="connsiteX0" fmla="*/ 0 w 1083657"/>
              <a:gd name="connsiteY0" fmla="*/ 195035 h 800677"/>
              <a:gd name="connsiteX1" fmla="*/ 539371 w 1083657"/>
              <a:gd name="connsiteY1" fmla="*/ 392463 h 800677"/>
              <a:gd name="connsiteX2" fmla="*/ 844171 w 1083657"/>
              <a:gd name="connsiteY2" fmla="*/ 773463 h 800677"/>
              <a:gd name="connsiteX3" fmla="*/ 1083657 w 1083657"/>
              <a:gd name="connsiteY3" fmla="*/ 555749 h 800677"/>
              <a:gd name="connsiteX0" fmla="*/ 0 w 1083657"/>
              <a:gd name="connsiteY0" fmla="*/ 195036 h 775849"/>
              <a:gd name="connsiteX1" fmla="*/ 475422 w 1083657"/>
              <a:gd name="connsiteY1" fmla="*/ 541441 h 775849"/>
              <a:gd name="connsiteX2" fmla="*/ 844171 w 1083657"/>
              <a:gd name="connsiteY2" fmla="*/ 773464 h 775849"/>
              <a:gd name="connsiteX3" fmla="*/ 1083657 w 1083657"/>
              <a:gd name="connsiteY3" fmla="*/ 555750 h 775849"/>
              <a:gd name="connsiteX0" fmla="*/ 0 w 1083657"/>
              <a:gd name="connsiteY0" fmla="*/ 195036 h 678214"/>
              <a:gd name="connsiteX1" fmla="*/ 475422 w 1083657"/>
              <a:gd name="connsiteY1" fmla="*/ 541441 h 678214"/>
              <a:gd name="connsiteX2" fmla="*/ 840363 w 1083657"/>
              <a:gd name="connsiteY2" fmla="*/ 627881 h 678214"/>
              <a:gd name="connsiteX3" fmla="*/ 1083657 w 1083657"/>
              <a:gd name="connsiteY3" fmla="*/ 555750 h 678214"/>
              <a:gd name="connsiteX0" fmla="*/ 0 w 1377764"/>
              <a:gd name="connsiteY0" fmla="*/ 195036 h 647935"/>
              <a:gd name="connsiteX1" fmla="*/ 475422 w 1377764"/>
              <a:gd name="connsiteY1" fmla="*/ 541441 h 647935"/>
              <a:gd name="connsiteX2" fmla="*/ 840363 w 1377764"/>
              <a:gd name="connsiteY2" fmla="*/ 627881 h 647935"/>
              <a:gd name="connsiteX3" fmla="*/ 1377764 w 1377764"/>
              <a:gd name="connsiteY3" fmla="*/ 525471 h 647935"/>
              <a:gd name="connsiteX0" fmla="*/ 0 w 1196479"/>
              <a:gd name="connsiteY0" fmla="*/ 195036 h 322705"/>
              <a:gd name="connsiteX1" fmla="*/ 294137 w 1196479"/>
              <a:gd name="connsiteY1" fmla="*/ 216211 h 322705"/>
              <a:gd name="connsiteX2" fmla="*/ 659078 w 1196479"/>
              <a:gd name="connsiteY2" fmla="*/ 302651 h 322705"/>
              <a:gd name="connsiteX3" fmla="*/ 1196479 w 1196479"/>
              <a:gd name="connsiteY3" fmla="*/ 200241 h 322705"/>
              <a:gd name="connsiteX0" fmla="*/ 0 w 1196479"/>
              <a:gd name="connsiteY0" fmla="*/ 195036 h 322705"/>
              <a:gd name="connsiteX1" fmla="*/ 295353 w 1196479"/>
              <a:gd name="connsiteY1" fmla="*/ 89812 h 322705"/>
              <a:gd name="connsiteX2" fmla="*/ 659078 w 1196479"/>
              <a:gd name="connsiteY2" fmla="*/ 302651 h 322705"/>
              <a:gd name="connsiteX3" fmla="*/ 1196479 w 1196479"/>
              <a:gd name="connsiteY3" fmla="*/ 200241 h 322705"/>
              <a:gd name="connsiteX0" fmla="*/ 0 w 1196479"/>
              <a:gd name="connsiteY0" fmla="*/ 195036 h 486475"/>
              <a:gd name="connsiteX1" fmla="*/ 295353 w 1196479"/>
              <a:gd name="connsiteY1" fmla="*/ 89812 h 486475"/>
              <a:gd name="connsiteX2" fmla="*/ 887745 w 1196479"/>
              <a:gd name="connsiteY2" fmla="*/ 468070 h 486475"/>
              <a:gd name="connsiteX3" fmla="*/ 1196479 w 1196479"/>
              <a:gd name="connsiteY3" fmla="*/ 200241 h 486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6479" h="486475">
                <a:moveTo>
                  <a:pt x="0" y="195036"/>
                </a:moveTo>
                <a:cubicBezTo>
                  <a:pt x="137885" y="0"/>
                  <a:pt x="147396" y="44306"/>
                  <a:pt x="295353" y="89812"/>
                </a:cubicBezTo>
                <a:cubicBezTo>
                  <a:pt x="443310" y="135318"/>
                  <a:pt x="737557" y="449665"/>
                  <a:pt x="887745" y="468070"/>
                </a:cubicBezTo>
                <a:cubicBezTo>
                  <a:pt x="1037933" y="486475"/>
                  <a:pt x="1122093" y="322705"/>
                  <a:pt x="1196479" y="200241"/>
                </a:cubicBezTo>
              </a:path>
            </a:pathLst>
          </a:custGeom>
          <a:ln w="50800">
            <a:solidFill>
              <a:schemeClr val="accent4">
                <a:lumMod val="75000"/>
              </a:schemeClr>
            </a:solidFill>
            <a:tailEnd type="stealt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Forma libre"/>
          <p:cNvSpPr/>
          <p:nvPr/>
        </p:nvSpPr>
        <p:spPr>
          <a:xfrm rot="9341616">
            <a:off x="3156511" y="2583831"/>
            <a:ext cx="948839" cy="481109"/>
          </a:xfrm>
          <a:custGeom>
            <a:avLst/>
            <a:gdLst>
              <a:gd name="connsiteX0" fmla="*/ 0 w 936171"/>
              <a:gd name="connsiteY0" fmla="*/ 393700 h 410028"/>
              <a:gd name="connsiteX1" fmla="*/ 391885 w 936171"/>
              <a:gd name="connsiteY1" fmla="*/ 1814 h 410028"/>
              <a:gd name="connsiteX2" fmla="*/ 696685 w 936171"/>
              <a:gd name="connsiteY2" fmla="*/ 382814 h 410028"/>
              <a:gd name="connsiteX3" fmla="*/ 936171 w 936171"/>
              <a:gd name="connsiteY3" fmla="*/ 165100 h 410028"/>
              <a:gd name="connsiteX0" fmla="*/ 0 w 936171"/>
              <a:gd name="connsiteY0" fmla="*/ 467098 h 495660"/>
              <a:gd name="connsiteX1" fmla="*/ 298725 w 936171"/>
              <a:gd name="connsiteY1" fmla="*/ 1814 h 495660"/>
              <a:gd name="connsiteX2" fmla="*/ 696685 w 936171"/>
              <a:gd name="connsiteY2" fmla="*/ 456212 h 495660"/>
              <a:gd name="connsiteX3" fmla="*/ 936171 w 936171"/>
              <a:gd name="connsiteY3" fmla="*/ 238498 h 495660"/>
              <a:gd name="connsiteX0" fmla="*/ 0 w 936171"/>
              <a:gd name="connsiteY0" fmla="*/ 486486 h 486487"/>
              <a:gd name="connsiteX1" fmla="*/ 298725 w 936171"/>
              <a:gd name="connsiteY1" fmla="*/ 21202 h 486487"/>
              <a:gd name="connsiteX2" fmla="*/ 610045 w 936171"/>
              <a:gd name="connsiteY2" fmla="*/ 359275 h 486487"/>
              <a:gd name="connsiteX3" fmla="*/ 936171 w 936171"/>
              <a:gd name="connsiteY3" fmla="*/ 257886 h 486487"/>
              <a:gd name="connsiteX0" fmla="*/ 0 w 853261"/>
              <a:gd name="connsiteY0" fmla="*/ 598319 h 598320"/>
              <a:gd name="connsiteX1" fmla="*/ 298725 w 853261"/>
              <a:gd name="connsiteY1" fmla="*/ 133035 h 598320"/>
              <a:gd name="connsiteX2" fmla="*/ 610045 w 853261"/>
              <a:gd name="connsiteY2" fmla="*/ 471108 h 598320"/>
              <a:gd name="connsiteX3" fmla="*/ 853261 w 853261"/>
              <a:gd name="connsiteY3" fmla="*/ -1 h 598320"/>
              <a:gd name="connsiteX0" fmla="*/ 0 w 657518"/>
              <a:gd name="connsiteY0" fmla="*/ 1683941 h 1759838"/>
              <a:gd name="connsiteX1" fmla="*/ 298725 w 657518"/>
              <a:gd name="connsiteY1" fmla="*/ 1218657 h 1759838"/>
              <a:gd name="connsiteX2" fmla="*/ 610045 w 657518"/>
              <a:gd name="connsiteY2" fmla="*/ 1556730 h 1759838"/>
              <a:gd name="connsiteX3" fmla="*/ 583570 w 657518"/>
              <a:gd name="connsiteY3" fmla="*/ 2 h 1759838"/>
              <a:gd name="connsiteX0" fmla="*/ 0 w 1267263"/>
              <a:gd name="connsiteY0" fmla="*/ 1692190 h 1759835"/>
              <a:gd name="connsiteX1" fmla="*/ 908469 w 1267263"/>
              <a:gd name="connsiteY1" fmla="*/ 1218654 h 1759835"/>
              <a:gd name="connsiteX2" fmla="*/ 1219789 w 1267263"/>
              <a:gd name="connsiteY2" fmla="*/ 1556727 h 1759835"/>
              <a:gd name="connsiteX3" fmla="*/ 1193314 w 1267263"/>
              <a:gd name="connsiteY3" fmla="*/ -1 h 1759835"/>
              <a:gd name="connsiteX0" fmla="*/ 0 w 1346921"/>
              <a:gd name="connsiteY0" fmla="*/ 1692190 h 1692190"/>
              <a:gd name="connsiteX1" fmla="*/ 908469 w 1346921"/>
              <a:gd name="connsiteY1" fmla="*/ 1218654 h 1692190"/>
              <a:gd name="connsiteX2" fmla="*/ 1299447 w 1346921"/>
              <a:gd name="connsiteY2" fmla="*/ 1146869 h 1692190"/>
              <a:gd name="connsiteX3" fmla="*/ 1193314 w 1346921"/>
              <a:gd name="connsiteY3" fmla="*/ -1 h 1692190"/>
              <a:gd name="connsiteX0" fmla="*/ 0 w 1429990"/>
              <a:gd name="connsiteY0" fmla="*/ 1692190 h 1692190"/>
              <a:gd name="connsiteX1" fmla="*/ 410056 w 1429990"/>
              <a:gd name="connsiteY1" fmla="*/ 1066293 h 1692190"/>
              <a:gd name="connsiteX2" fmla="*/ 1299447 w 1429990"/>
              <a:gd name="connsiteY2" fmla="*/ 1146869 h 1692190"/>
              <a:gd name="connsiteX3" fmla="*/ 1193314 w 1429990"/>
              <a:gd name="connsiteY3" fmla="*/ -1 h 1692190"/>
              <a:gd name="connsiteX0" fmla="*/ 0 w 1193314"/>
              <a:gd name="connsiteY0" fmla="*/ 1692190 h 1692190"/>
              <a:gd name="connsiteX1" fmla="*/ 410056 w 1193314"/>
              <a:gd name="connsiteY1" fmla="*/ 1066293 h 1692190"/>
              <a:gd name="connsiteX2" fmla="*/ 840167 w 1193314"/>
              <a:gd name="connsiteY2" fmla="*/ 736957 h 1692190"/>
              <a:gd name="connsiteX3" fmla="*/ 1193314 w 1193314"/>
              <a:gd name="connsiteY3" fmla="*/ -1 h 1692190"/>
              <a:gd name="connsiteX0" fmla="*/ 0 w 1055898"/>
              <a:gd name="connsiteY0" fmla="*/ 1359877 h 1359877"/>
              <a:gd name="connsiteX1" fmla="*/ 410056 w 1055898"/>
              <a:gd name="connsiteY1" fmla="*/ 733980 h 1359877"/>
              <a:gd name="connsiteX2" fmla="*/ 840167 w 1055898"/>
              <a:gd name="connsiteY2" fmla="*/ 404644 h 1359877"/>
              <a:gd name="connsiteX3" fmla="*/ 1055898 w 1055898"/>
              <a:gd name="connsiteY3" fmla="*/ 1 h 1359877"/>
              <a:gd name="connsiteX0" fmla="*/ 0 w 1055898"/>
              <a:gd name="connsiteY0" fmla="*/ 1359877 h 1359877"/>
              <a:gd name="connsiteX1" fmla="*/ 410056 w 1055898"/>
              <a:gd name="connsiteY1" fmla="*/ 733980 h 1359877"/>
              <a:gd name="connsiteX2" fmla="*/ 719524 w 1055898"/>
              <a:gd name="connsiteY2" fmla="*/ 397712 h 1359877"/>
              <a:gd name="connsiteX3" fmla="*/ 1055898 w 1055898"/>
              <a:gd name="connsiteY3" fmla="*/ 1 h 1359877"/>
              <a:gd name="connsiteX0" fmla="*/ 0 w 1055898"/>
              <a:gd name="connsiteY0" fmla="*/ 1359877 h 1359877"/>
              <a:gd name="connsiteX1" fmla="*/ 120893 w 1055898"/>
              <a:gd name="connsiteY1" fmla="*/ 1190260 h 1359877"/>
              <a:gd name="connsiteX2" fmla="*/ 410056 w 1055898"/>
              <a:gd name="connsiteY2" fmla="*/ 733980 h 1359877"/>
              <a:gd name="connsiteX3" fmla="*/ 719524 w 1055898"/>
              <a:gd name="connsiteY3" fmla="*/ 397712 h 1359877"/>
              <a:gd name="connsiteX4" fmla="*/ 1055898 w 1055898"/>
              <a:gd name="connsiteY4" fmla="*/ 1 h 1359877"/>
              <a:gd name="connsiteX0" fmla="*/ 0 w 1101551"/>
              <a:gd name="connsiteY0" fmla="*/ 1660354 h 1660354"/>
              <a:gd name="connsiteX1" fmla="*/ 120893 w 1101551"/>
              <a:gd name="connsiteY1" fmla="*/ 1490737 h 1660354"/>
              <a:gd name="connsiteX2" fmla="*/ 410056 w 1101551"/>
              <a:gd name="connsiteY2" fmla="*/ 1034457 h 1660354"/>
              <a:gd name="connsiteX3" fmla="*/ 719524 w 1101551"/>
              <a:gd name="connsiteY3" fmla="*/ 698189 h 1660354"/>
              <a:gd name="connsiteX4" fmla="*/ 1101551 w 1101551"/>
              <a:gd name="connsiteY4" fmla="*/ -1 h 1660354"/>
              <a:gd name="connsiteX0" fmla="*/ 0 w 1101551"/>
              <a:gd name="connsiteY0" fmla="*/ 1660354 h 1660354"/>
              <a:gd name="connsiteX1" fmla="*/ 242473 w 1101551"/>
              <a:gd name="connsiteY1" fmla="*/ 1033799 h 1660354"/>
              <a:gd name="connsiteX2" fmla="*/ 410056 w 1101551"/>
              <a:gd name="connsiteY2" fmla="*/ 1034457 h 1660354"/>
              <a:gd name="connsiteX3" fmla="*/ 719524 w 1101551"/>
              <a:gd name="connsiteY3" fmla="*/ 698189 h 1660354"/>
              <a:gd name="connsiteX4" fmla="*/ 1101551 w 1101551"/>
              <a:gd name="connsiteY4" fmla="*/ -1 h 1660354"/>
              <a:gd name="connsiteX0" fmla="*/ 0 w 1101551"/>
              <a:gd name="connsiteY0" fmla="*/ 1660354 h 1660354"/>
              <a:gd name="connsiteX1" fmla="*/ 242473 w 1101551"/>
              <a:gd name="connsiteY1" fmla="*/ 1033799 h 1660354"/>
              <a:gd name="connsiteX2" fmla="*/ 410056 w 1101551"/>
              <a:gd name="connsiteY2" fmla="*/ 1034457 h 1660354"/>
              <a:gd name="connsiteX3" fmla="*/ 736756 w 1101551"/>
              <a:gd name="connsiteY3" fmla="*/ 928040 h 1660354"/>
              <a:gd name="connsiteX4" fmla="*/ 1101551 w 1101551"/>
              <a:gd name="connsiteY4" fmla="*/ -1 h 1660354"/>
              <a:gd name="connsiteX0" fmla="*/ 0 w 1101551"/>
              <a:gd name="connsiteY0" fmla="*/ 1660354 h 1660354"/>
              <a:gd name="connsiteX1" fmla="*/ 410056 w 1101551"/>
              <a:gd name="connsiteY1" fmla="*/ 1034457 h 1660354"/>
              <a:gd name="connsiteX2" fmla="*/ 736756 w 1101551"/>
              <a:gd name="connsiteY2" fmla="*/ 928040 h 1660354"/>
              <a:gd name="connsiteX3" fmla="*/ 1101551 w 1101551"/>
              <a:gd name="connsiteY3" fmla="*/ -1 h 1660354"/>
              <a:gd name="connsiteX0" fmla="*/ 0 w 1101551"/>
              <a:gd name="connsiteY0" fmla="*/ 1660354 h 1660354"/>
              <a:gd name="connsiteX1" fmla="*/ 318292 w 1101551"/>
              <a:gd name="connsiteY1" fmla="*/ 1066293 h 1660354"/>
              <a:gd name="connsiteX2" fmla="*/ 736756 w 1101551"/>
              <a:gd name="connsiteY2" fmla="*/ 928040 h 1660354"/>
              <a:gd name="connsiteX3" fmla="*/ 1101551 w 1101551"/>
              <a:gd name="connsiteY3" fmla="*/ -1 h 1660354"/>
              <a:gd name="connsiteX0" fmla="*/ 0 w 1101551"/>
              <a:gd name="connsiteY0" fmla="*/ 1660354 h 1660354"/>
              <a:gd name="connsiteX1" fmla="*/ 318292 w 1101551"/>
              <a:gd name="connsiteY1" fmla="*/ 1066293 h 1660354"/>
              <a:gd name="connsiteX2" fmla="*/ 596086 w 1101551"/>
              <a:gd name="connsiteY2" fmla="*/ 480770 h 1660354"/>
              <a:gd name="connsiteX3" fmla="*/ 1101551 w 1101551"/>
              <a:gd name="connsiteY3" fmla="*/ -1 h 1660354"/>
              <a:gd name="connsiteX0" fmla="*/ 0 w 1101551"/>
              <a:gd name="connsiteY0" fmla="*/ 1660354 h 1660354"/>
              <a:gd name="connsiteX1" fmla="*/ 419371 w 1101551"/>
              <a:gd name="connsiteY1" fmla="*/ 1202002 h 1660354"/>
              <a:gd name="connsiteX2" fmla="*/ 596086 w 1101551"/>
              <a:gd name="connsiteY2" fmla="*/ 480770 h 1660354"/>
              <a:gd name="connsiteX3" fmla="*/ 1101551 w 1101551"/>
              <a:gd name="connsiteY3" fmla="*/ -1 h 1660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01551" h="1660354">
                <a:moveTo>
                  <a:pt x="0" y="1660354"/>
                </a:moveTo>
                <a:cubicBezTo>
                  <a:pt x="85428" y="1529959"/>
                  <a:pt x="320023" y="1398599"/>
                  <a:pt x="419371" y="1202002"/>
                </a:cubicBezTo>
                <a:cubicBezTo>
                  <a:pt x="518719" y="1005405"/>
                  <a:pt x="482389" y="681104"/>
                  <a:pt x="596086" y="480770"/>
                </a:cubicBezTo>
                <a:cubicBezTo>
                  <a:pt x="709783" y="280436"/>
                  <a:pt x="1027165" y="122463"/>
                  <a:pt x="1101551" y="-1"/>
                </a:cubicBezTo>
              </a:path>
            </a:pathLst>
          </a:custGeom>
          <a:ln w="50800">
            <a:solidFill>
              <a:schemeClr val="accent4">
                <a:lumMod val="75000"/>
              </a:schemeClr>
            </a:solidFill>
            <a:tailEnd type="stealt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5977720" y="4053956"/>
            <a:ext cx="2717228" cy="954107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s-ES" sz="2800" b="1" i="1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</a:t>
            </a:r>
            <a:r>
              <a:rPr lang="es-ES" sz="2800" b="1" i="1" cap="none" spc="0" smtClean="0">
                <a:ln w="11430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Fourier transform</a:t>
            </a:r>
            <a:endParaRPr lang="es-ES" sz="2800" b="1" i="1" cap="none" spc="0">
              <a:ln w="11430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9" name="18 Imagen" descr="17. inversión paso 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9077" y="940002"/>
            <a:ext cx="4099560" cy="82905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20 Imagen" descr="19. inversión paso 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029" y="1825379"/>
            <a:ext cx="5465064" cy="9144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21 Imagen" descr="20. inversión paso 4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4169" y="3043486"/>
            <a:ext cx="4099560" cy="7437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22 Imagen" descr="21. inversión paso 5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2011" y="3982271"/>
            <a:ext cx="3880104" cy="6949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23 Imagen" descr="21b. inversión paso 6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269" y="4801409"/>
            <a:ext cx="1539240" cy="58521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24 Imagen" descr="22. transformada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9032" y="5164995"/>
            <a:ext cx="3941064" cy="7315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7" name="16 Rectángulo"/>
          <p:cNvSpPr/>
          <p:nvPr/>
        </p:nvSpPr>
        <p:spPr>
          <a:xfrm>
            <a:off x="7848114" y="5273410"/>
            <a:ext cx="751115" cy="5333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6" name="25 Imagen" descr="22b. antitransformada operador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68824" y="5915622"/>
            <a:ext cx="4075176" cy="7315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  <p:bldP spid="12" grpId="0" animBg="1"/>
      <p:bldP spid="11" grpId="0" animBg="1"/>
      <p:bldP spid="10" grpId="1" animBg="1"/>
      <p:bldP spid="14" grpId="0" animBg="1"/>
      <p:bldP spid="15" grpId="0" animBg="1"/>
      <p:bldP spid="18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3 Rectángulo redondeado"/>
          <p:cNvSpPr/>
          <p:nvPr/>
        </p:nvSpPr>
        <p:spPr>
          <a:xfrm>
            <a:off x="477672" y="3807724"/>
            <a:ext cx="1214651" cy="4776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ysDot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" name="1 Rectángulo"/>
          <p:cNvSpPr/>
          <p:nvPr/>
        </p:nvSpPr>
        <p:spPr>
          <a:xfrm>
            <a:off x="5037438" y="287475"/>
            <a:ext cx="3741410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s-AR" sz="3600" b="1" cap="none" spc="0" dirty="0" smtClean="0">
                <a:ln w="50800"/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Some properties...</a:t>
            </a:r>
            <a:endParaRPr lang="es-ES" sz="3600" b="1" cap="none" spc="0" dirty="0">
              <a:ln w="50800"/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3 Imagen" descr="22c. propiedad1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4568" y="1059913"/>
            <a:ext cx="2441448" cy="71932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 descr="22d. propiedad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50115" y="1779551"/>
            <a:ext cx="2453640" cy="73152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5 Imagen" descr="22e. propiedad3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26440" y="2536669"/>
            <a:ext cx="2807208" cy="6461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6 Imagen" descr="22f. propiedad4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51282" y="3104357"/>
            <a:ext cx="3270504" cy="64617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10 Imagen" descr="22j. propiedad8.jpg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5262" y="5290199"/>
            <a:ext cx="5209032" cy="74371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11 CuadroTexto"/>
          <p:cNvSpPr txBox="1"/>
          <p:nvPr/>
        </p:nvSpPr>
        <p:spPr>
          <a:xfrm>
            <a:off x="632179" y="1185333"/>
            <a:ext cx="222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time scaling</a:t>
            </a:r>
            <a:endParaRPr lang="es-AR" b="1" i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191911" y="1913466"/>
            <a:ext cx="25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frequency scaling</a:t>
            </a:r>
            <a:endParaRPr lang="es-AR" b="1" i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6282269" y="2635957"/>
            <a:ext cx="2223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time shifting</a:t>
            </a:r>
            <a:endParaRPr lang="es-AR" b="1" i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5" name="14 Imagen" descr="22k. propiedad9.jp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283" y="5623448"/>
            <a:ext cx="5745480" cy="81686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6" name="15 CuadroTexto"/>
          <p:cNvSpPr txBox="1"/>
          <p:nvPr/>
        </p:nvSpPr>
        <p:spPr>
          <a:xfrm>
            <a:off x="6440311" y="3206045"/>
            <a:ext cx="253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frequency shifting</a:t>
            </a:r>
            <a:endParaRPr lang="es-AR" b="1" i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920089" y="4035778"/>
            <a:ext cx="17610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i="1" smtClean="0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entury Gothic" pitchFamily="34" charset="0"/>
              </a:rPr>
              <a:t>i.e., the power spectrum is even</a:t>
            </a:r>
            <a:endParaRPr lang="es-AR" b="1" i="1" smtClean="0"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entury Gothic" pitchFamily="34" charset="0"/>
            </a:endParaRPr>
          </a:p>
        </p:txBody>
      </p:sp>
      <p:pic>
        <p:nvPicPr>
          <p:cNvPr id="18" name="17 Imagen" descr="22g. propiedad5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8018" y="3673744"/>
            <a:ext cx="6428232" cy="70713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9" name="18 Imagen" descr="22h. propiedad6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0050" y="4164893"/>
            <a:ext cx="6220968" cy="7924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19 Imagen" descr="22i. propiedad7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4358" y="4663268"/>
            <a:ext cx="6379464" cy="68275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1" name="20 Rectángulo"/>
          <p:cNvSpPr/>
          <p:nvPr/>
        </p:nvSpPr>
        <p:spPr>
          <a:xfrm>
            <a:off x="4086578" y="3759200"/>
            <a:ext cx="2641600" cy="5531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3990623" y="4216400"/>
            <a:ext cx="2641600" cy="5531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4086578" y="4707467"/>
            <a:ext cx="2641600" cy="5531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2" grpId="0"/>
      <p:bldP spid="13" grpId="0"/>
      <p:bldP spid="14" grpId="0"/>
      <p:bldP spid="16" grpId="0"/>
      <p:bldP spid="17" grpId="0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10755</TotalTime>
  <Words>1352</Words>
  <Application>Microsoft Office PowerPoint</Application>
  <PresentationFormat>Presentación en pantalla (4:3)</PresentationFormat>
  <Paragraphs>168</Paragraphs>
  <Slides>39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0" baseType="lpstr">
      <vt:lpstr>Tema de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ddc</dc:creator>
  <cp:lastModifiedBy>Daniel</cp:lastModifiedBy>
  <cp:revision>517</cp:revision>
  <dcterms:created xsi:type="dcterms:W3CDTF">2019-10-10T20:10:13Z</dcterms:created>
  <dcterms:modified xsi:type="dcterms:W3CDTF">2019-11-12T22:33:17Z</dcterms:modified>
</cp:coreProperties>
</file>